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12192000"/>
  <p:notesSz cx="6858000" cy="9144000"/>
  <p:embeddedFontLst>
    <p:embeddedFont>
      <p:font typeface="Robo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5" roundtripDataSignature="AMtx7mgSLqZ+PTcV5PWpYWePwKAskXQr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DC67CC-963E-4710-A9BF-50EC205C7982}">
  <a:tblStyle styleId="{35DC67CC-963E-4710-A9BF-50EC205C79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b722692d8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b722692d8_1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27b722692d8_1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b722692d8_1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b722692d8_1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7b722692d8_1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b722692d8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b722692d8_1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27b722692d8_1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b722692d8_1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7b722692d8_1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7b722692d8_1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b722692d8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b722692d8_1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27b722692d8_1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b722692d8_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b722692d8_1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27b722692d8_1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b722692d8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7b722692d8_1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7b722692d8_1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b1253467c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7b1253467c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7b1253467c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b722692d8_1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b722692d8_1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27b722692d8_1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b722692d8_1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b722692d8_1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7b722692d8_1_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7b722692d8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7b722692d8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27b722692d8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b1253467c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7b1253467c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27b1253467c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b1253467c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7b1253467c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27b1253467c_0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7b1253467c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7b1253467c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27b1253467c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b722692d8_1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b722692d8_1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27b722692d8_1_1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b1253467c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b1253467c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7b1253467c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b1253467c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b1253467c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27b1253467c_0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b1253467c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7b1253467c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 Bullish Regular Divergence: </a:t>
            </a:r>
            <a:endParaRPr sz="1300"/>
          </a:p>
          <a:p>
            <a:pPr indent="0" lvl="0" marL="0" rtl="0" algn="l">
              <a:spcBef>
                <a:spcPts val="0"/>
              </a:spcBef>
              <a:spcAft>
                <a:spcPts val="0"/>
              </a:spcAft>
              <a:buClr>
                <a:schemeClr val="dk1"/>
              </a:buClr>
              <a:buSzPts val="1100"/>
              <a:buFont typeface="Arial"/>
              <a:buNone/>
            </a:pPr>
            <a:r>
              <a:rPr lang="en-US" sz="1300"/>
              <a:t>Price goes down and reverses at some point but RSI reverses before price,</a:t>
            </a:r>
            <a:endParaRPr sz="100"/>
          </a:p>
        </p:txBody>
      </p:sp>
      <p:sp>
        <p:nvSpPr>
          <p:cNvPr id="305" name="Google Shape;305;g27b1253467c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b1253467c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b1253467c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 Bearish Regular Divergence:</a:t>
            </a:r>
            <a:endParaRPr sz="1400"/>
          </a:p>
          <a:p>
            <a:pPr indent="0" lvl="0" marL="0" rtl="0" algn="l">
              <a:spcBef>
                <a:spcPts val="0"/>
              </a:spcBef>
              <a:spcAft>
                <a:spcPts val="0"/>
              </a:spcAft>
              <a:buNone/>
            </a:pPr>
            <a:r>
              <a:rPr lang="en-US" sz="1400"/>
              <a:t>It is formed when our price is forming a higher high and our RSI is making a lower high.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Bearish Hidden Divergence:</a:t>
            </a:r>
            <a:endParaRPr sz="1400"/>
          </a:p>
          <a:p>
            <a:pPr indent="0" lvl="0" marL="0" rtl="0" algn="l">
              <a:spcBef>
                <a:spcPts val="0"/>
              </a:spcBef>
              <a:spcAft>
                <a:spcPts val="0"/>
              </a:spcAft>
              <a:buNone/>
            </a:pPr>
            <a:r>
              <a:rPr lang="en-US" sz="1400"/>
              <a:t>Mostly forms in case of large trend formations. </a:t>
            </a:r>
            <a:endParaRPr sz="1400"/>
          </a:p>
        </p:txBody>
      </p:sp>
      <p:sp>
        <p:nvSpPr>
          <p:cNvPr id="316" name="Google Shape;316;g27b1253467c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b722692d8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b722692d8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 Bearish Regular Divergence:</a:t>
            </a:r>
            <a:endParaRPr sz="1400"/>
          </a:p>
          <a:p>
            <a:pPr indent="0" lvl="0" marL="0" rtl="0" algn="l">
              <a:spcBef>
                <a:spcPts val="0"/>
              </a:spcBef>
              <a:spcAft>
                <a:spcPts val="0"/>
              </a:spcAft>
              <a:buNone/>
            </a:pPr>
            <a:r>
              <a:rPr lang="en-US" sz="1400"/>
              <a:t>It is formed when our price is forming a higher high and our RSI is making a lower high.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Bearish Hidden Divergence:</a:t>
            </a:r>
            <a:endParaRPr sz="1400"/>
          </a:p>
          <a:p>
            <a:pPr indent="0" lvl="0" marL="0" rtl="0" algn="l">
              <a:spcBef>
                <a:spcPts val="0"/>
              </a:spcBef>
              <a:spcAft>
                <a:spcPts val="0"/>
              </a:spcAft>
              <a:buNone/>
            </a:pPr>
            <a:r>
              <a:rPr lang="en-US" sz="1400"/>
              <a:t>Mostly forms in case of large trend formations. </a:t>
            </a:r>
            <a:endParaRPr sz="1400"/>
          </a:p>
        </p:txBody>
      </p:sp>
      <p:sp>
        <p:nvSpPr>
          <p:cNvPr id="327" name="Google Shape;327;g27b722692d8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b722692d8_1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7b722692d8_1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 Bearish Regular Divergence:</a:t>
            </a:r>
            <a:endParaRPr sz="1400"/>
          </a:p>
          <a:p>
            <a:pPr indent="0" lvl="0" marL="0" rtl="0" algn="l">
              <a:spcBef>
                <a:spcPts val="0"/>
              </a:spcBef>
              <a:spcAft>
                <a:spcPts val="0"/>
              </a:spcAft>
              <a:buNone/>
            </a:pPr>
            <a:r>
              <a:rPr lang="en-US" sz="1400"/>
              <a:t>It is formed when our price is forming a higher high and our RSI is making a lower high.</a:t>
            </a:r>
            <a:endParaRPr sz="1400"/>
          </a:p>
          <a:p>
            <a:pPr indent="0" lvl="0" marL="0" rtl="0" algn="l">
              <a:spcBef>
                <a:spcPts val="0"/>
              </a:spcBef>
              <a:spcAft>
                <a:spcPts val="0"/>
              </a:spcAft>
              <a:buNone/>
            </a:pPr>
            <a:r>
              <a:t/>
            </a:r>
            <a:endParaRPr sz="1400"/>
          </a:p>
        </p:txBody>
      </p:sp>
      <p:sp>
        <p:nvSpPr>
          <p:cNvPr id="334" name="Google Shape;334;g27b722692d8_1_1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Purpose of Indicators:</a:t>
            </a:r>
            <a:endParaRPr/>
          </a:p>
          <a:p>
            <a:pPr indent="0" lvl="0" marL="0" rtl="0" algn="l">
              <a:spcBef>
                <a:spcPts val="0"/>
              </a:spcBef>
              <a:spcAft>
                <a:spcPts val="0"/>
              </a:spcAft>
              <a:buClr>
                <a:schemeClr val="dk1"/>
              </a:buClr>
              <a:buSzPts val="1100"/>
              <a:buFont typeface="Arial"/>
              <a:buNone/>
            </a:pPr>
            <a:r>
              <a:rPr lang="en-US"/>
              <a:t>Measure Momentum, Volatility, Zones, and Market Strength</a:t>
            </a:r>
            <a:endParaRPr/>
          </a:p>
          <a:p>
            <a:pPr indent="0" lvl="0" marL="0" rtl="0" algn="l">
              <a:spcBef>
                <a:spcPts val="0"/>
              </a:spcBef>
              <a:spcAft>
                <a:spcPts val="0"/>
              </a:spcAft>
              <a:buClr>
                <a:schemeClr val="dk1"/>
              </a:buClr>
              <a:buSzPts val="1100"/>
              <a:buFont typeface="Arial"/>
              <a:buNone/>
            </a:pPr>
            <a:r>
              <a:rPr lang="en-US"/>
              <a:t>Identify Key Levels for Trading Decisions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Types of Indicators: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Lagging Indicators</a:t>
            </a:r>
            <a:endParaRPr/>
          </a:p>
          <a:p>
            <a:pPr indent="0" lvl="0" marL="0" rtl="0" algn="l">
              <a:spcBef>
                <a:spcPts val="0"/>
              </a:spcBef>
              <a:spcAft>
                <a:spcPts val="0"/>
              </a:spcAft>
              <a:buClr>
                <a:schemeClr val="dk1"/>
              </a:buClr>
              <a:buSzPts val="1100"/>
              <a:buFont typeface="Arial"/>
              <a:buNone/>
            </a:pPr>
            <a:r>
              <a:rPr lang="en-US"/>
              <a:t>Calculation on Historical Data: Derive results from past market information</a:t>
            </a:r>
            <a:endParaRPr/>
          </a:p>
          <a:p>
            <a:pPr indent="0" lvl="0" marL="0" rtl="0" algn="l">
              <a:spcBef>
                <a:spcPts val="0"/>
              </a:spcBef>
              <a:spcAft>
                <a:spcPts val="0"/>
              </a:spcAft>
              <a:buClr>
                <a:schemeClr val="dk1"/>
              </a:buClr>
              <a:buSzPts val="1100"/>
              <a:buFont typeface="Arial"/>
              <a:buNone/>
            </a:pPr>
            <a:r>
              <a:rPr lang="en-US"/>
              <a:t>Common Examples: Moving Averages, MACD, Bollinger Bands</a:t>
            </a:r>
            <a:endParaRPr/>
          </a:p>
          <a:p>
            <a:pPr indent="0" lvl="0" marL="0" rtl="0" algn="l">
              <a:spcBef>
                <a:spcPts val="0"/>
              </a:spcBef>
              <a:spcAft>
                <a:spcPts val="0"/>
              </a:spcAft>
              <a:buClr>
                <a:schemeClr val="dk1"/>
              </a:buClr>
              <a:buSzPts val="1100"/>
              <a:buFont typeface="Arial"/>
              <a:buNone/>
            </a:pPr>
            <a:r>
              <a:rPr lang="en-US"/>
              <a:t>Use Cases: Trend confirmation and identification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Leading Indicators</a:t>
            </a:r>
            <a:endParaRPr/>
          </a:p>
          <a:p>
            <a:pPr indent="0" lvl="0" marL="0" rtl="0" algn="l">
              <a:spcBef>
                <a:spcPts val="0"/>
              </a:spcBef>
              <a:spcAft>
                <a:spcPts val="0"/>
              </a:spcAft>
              <a:buClr>
                <a:schemeClr val="dk1"/>
              </a:buClr>
              <a:buSzPts val="1100"/>
              <a:buFont typeface="Arial"/>
              <a:buNone/>
            </a:pPr>
            <a:r>
              <a:rPr lang="en-US"/>
              <a:t>Predict Future Possibilities: Anticipate potential market moves</a:t>
            </a:r>
            <a:endParaRPr/>
          </a:p>
          <a:p>
            <a:pPr indent="0" lvl="0" marL="0" rtl="0" algn="l">
              <a:spcBef>
                <a:spcPts val="0"/>
              </a:spcBef>
              <a:spcAft>
                <a:spcPts val="0"/>
              </a:spcAft>
              <a:buClr>
                <a:schemeClr val="dk1"/>
              </a:buClr>
              <a:buSzPts val="1100"/>
              <a:buFont typeface="Arial"/>
              <a:buNone/>
            </a:pPr>
            <a:r>
              <a:rPr lang="en-US"/>
              <a:t>Common Examples: RSI(Can be both lagging and leading), Stochastic Oscillator, Ichimoku Cloud</a:t>
            </a:r>
            <a:endParaRPr/>
          </a:p>
          <a:p>
            <a:pPr indent="0" lvl="0" marL="0" rtl="0" algn="l">
              <a:spcBef>
                <a:spcPts val="0"/>
              </a:spcBef>
              <a:spcAft>
                <a:spcPts val="0"/>
              </a:spcAft>
              <a:buClr>
                <a:schemeClr val="dk1"/>
              </a:buClr>
              <a:buSzPts val="1100"/>
              <a:buFont typeface="Arial"/>
              <a:buNone/>
            </a:pPr>
            <a:r>
              <a:rPr lang="en-US"/>
              <a:t>Use Cases: Early trend signals and reversal indications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Selecting Indicators:</a:t>
            </a:r>
            <a:endParaRPr/>
          </a:p>
          <a:p>
            <a:pPr indent="0" lvl="0" marL="0" rtl="0" algn="l">
              <a:spcBef>
                <a:spcPts val="0"/>
              </a:spcBef>
              <a:spcAft>
                <a:spcPts val="0"/>
              </a:spcAft>
              <a:buClr>
                <a:schemeClr val="dk1"/>
              </a:buClr>
              <a:buSzPts val="1100"/>
              <a:buFont typeface="Arial"/>
              <a:buNone/>
            </a:pPr>
            <a:r>
              <a:rPr lang="en-US"/>
              <a:t>Strategy Alignment: Choose indicators aligning with trading strategies</a:t>
            </a:r>
            <a:endParaRPr/>
          </a:p>
          <a:p>
            <a:pPr indent="0" lvl="0" marL="0" rtl="0" algn="l">
              <a:spcBef>
                <a:spcPts val="0"/>
              </a:spcBef>
              <a:spcAft>
                <a:spcPts val="0"/>
              </a:spcAft>
              <a:buClr>
                <a:schemeClr val="dk1"/>
              </a:buClr>
              <a:buSzPts val="1100"/>
              <a:buFont typeface="Arial"/>
              <a:buNone/>
            </a:pPr>
            <a:r>
              <a:rPr lang="en-US"/>
              <a:t>Contextual Analysis: Consider broader market context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Indicators and Decision-making:</a:t>
            </a:r>
            <a:endParaRPr/>
          </a:p>
          <a:p>
            <a:pPr indent="0" lvl="0" marL="0" rtl="0" algn="l">
              <a:spcBef>
                <a:spcPts val="0"/>
              </a:spcBef>
              <a:spcAft>
                <a:spcPts val="0"/>
              </a:spcAft>
              <a:buClr>
                <a:schemeClr val="dk1"/>
              </a:buClr>
              <a:buSzPts val="1100"/>
              <a:buFont typeface="Arial"/>
              <a:buNone/>
            </a:pPr>
            <a:r>
              <a:rPr lang="en-US"/>
              <a:t>Enhanced Analysis: Indicators supplement chart analysis</a:t>
            </a:r>
            <a:endParaRPr/>
          </a:p>
          <a:p>
            <a:pPr indent="0" lvl="0" marL="0" rtl="0" algn="l">
              <a:spcBef>
                <a:spcPts val="0"/>
              </a:spcBef>
              <a:spcAft>
                <a:spcPts val="0"/>
              </a:spcAft>
              <a:buClr>
                <a:schemeClr val="dk1"/>
              </a:buClr>
              <a:buSzPts val="1100"/>
              <a:buFont typeface="Arial"/>
              <a:buNone/>
            </a:pPr>
            <a:r>
              <a:rPr lang="en-US"/>
              <a:t>Validation Needed: Combine indicator signals for robust insights</a:t>
            </a:r>
            <a:endParaRPr/>
          </a:p>
          <a:p>
            <a:pPr indent="0" lvl="0" marL="0" rtl="0" algn="l">
              <a:lnSpc>
                <a:spcPct val="115000"/>
              </a:lnSpc>
              <a:spcBef>
                <a:spcPts val="0"/>
              </a:spcBef>
              <a:spcAft>
                <a:spcPts val="0"/>
              </a:spcAft>
              <a:buClr>
                <a:schemeClr val="dk1"/>
              </a:buClr>
              <a:buSzPts val="1100"/>
              <a:buFont typeface="Arial"/>
              <a:buNone/>
            </a:pPr>
            <a:r>
              <a:t/>
            </a:r>
            <a:endParaRPr sz="1100"/>
          </a:p>
        </p:txBody>
      </p:sp>
      <p:sp>
        <p:nvSpPr>
          <p:cNvPr id="101" name="Google Shape;10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7b722692d8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7b722692d8_1_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 Bearish Regular Divergence:</a:t>
            </a:r>
            <a:endParaRPr sz="1400"/>
          </a:p>
          <a:p>
            <a:pPr indent="0" lvl="0" marL="0" rtl="0" algn="l">
              <a:spcBef>
                <a:spcPts val="0"/>
              </a:spcBef>
              <a:spcAft>
                <a:spcPts val="0"/>
              </a:spcAft>
              <a:buNone/>
            </a:pPr>
            <a:r>
              <a:rPr lang="en-US" sz="1400"/>
              <a:t>It is formed when our price is forming a higher high and our RSI is making a lower high.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Bullish </a:t>
            </a:r>
            <a:r>
              <a:rPr lang="en-US" sz="1400"/>
              <a:t> Regular Divergence:</a:t>
            </a:r>
            <a:endParaRPr sz="1400"/>
          </a:p>
          <a:p>
            <a:pPr indent="0" lvl="0" marL="0" rtl="0" algn="l">
              <a:spcBef>
                <a:spcPts val="0"/>
              </a:spcBef>
              <a:spcAft>
                <a:spcPts val="0"/>
              </a:spcAft>
              <a:buNone/>
            </a:pPr>
            <a:r>
              <a:rPr lang="en-US" sz="1400"/>
              <a:t>It is formed when our price is forming a higher high and our RSI is making a lower high. It identifies fake momentum/ Fake breakouts in the market. </a:t>
            </a:r>
            <a:endParaRPr sz="1400"/>
          </a:p>
        </p:txBody>
      </p:sp>
      <p:sp>
        <p:nvSpPr>
          <p:cNvPr id="341" name="Google Shape;341;g27b722692d8_1_1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7b722692d8_1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7b722692d8_1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Bearish Hidden Divergence:</a:t>
            </a:r>
            <a:endParaRPr sz="1400"/>
          </a:p>
          <a:p>
            <a:pPr indent="0" lvl="0" marL="0" rtl="0" algn="l">
              <a:spcBef>
                <a:spcPts val="0"/>
              </a:spcBef>
              <a:spcAft>
                <a:spcPts val="0"/>
              </a:spcAft>
              <a:buNone/>
            </a:pPr>
            <a:r>
              <a:rPr lang="en-US" sz="1400"/>
              <a:t>Price was making lower highs, but RSI made Higher High. In this scenario price will go down / bearish trend will continue.</a:t>
            </a:r>
            <a:endParaRPr sz="1400"/>
          </a:p>
          <a:p>
            <a:pPr indent="0" lvl="0" marL="0" rtl="0" algn="l">
              <a:spcBef>
                <a:spcPts val="0"/>
              </a:spcBef>
              <a:spcAft>
                <a:spcPts val="0"/>
              </a:spcAft>
              <a:buNone/>
            </a:pPr>
            <a:r>
              <a:rPr lang="en-US" sz="1400"/>
              <a:t>Mostly forms in case of large trend formations. </a:t>
            </a:r>
            <a:endParaRPr sz="1400"/>
          </a:p>
        </p:txBody>
      </p:sp>
      <p:sp>
        <p:nvSpPr>
          <p:cNvPr id="348" name="Google Shape;348;g27b722692d8_1_1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b722692d8_1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b722692d8_1_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Bearish Hidden Divergence:</a:t>
            </a:r>
            <a:endParaRPr sz="1400"/>
          </a:p>
          <a:p>
            <a:pPr indent="0" lvl="0" marL="0" rtl="0" algn="l">
              <a:spcBef>
                <a:spcPts val="0"/>
              </a:spcBef>
              <a:spcAft>
                <a:spcPts val="0"/>
              </a:spcAft>
              <a:buNone/>
            </a:pPr>
            <a:r>
              <a:rPr lang="en-US" sz="1400"/>
              <a:t>Mostly forms in case of large trend formations.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US" sz="1400"/>
              <a:t>Bullish Hidden Divergence:</a:t>
            </a:r>
            <a:endParaRPr sz="1400"/>
          </a:p>
          <a:p>
            <a:pPr indent="0" lvl="0" marL="0" rtl="0" algn="l">
              <a:spcBef>
                <a:spcPts val="0"/>
              </a:spcBef>
              <a:spcAft>
                <a:spcPts val="0"/>
              </a:spcAft>
              <a:buNone/>
            </a:pPr>
            <a:r>
              <a:rPr lang="en-US" sz="1400"/>
              <a:t>Price is making a higher lows and RSI is making lower lows, the Bullish trend will continue. </a:t>
            </a:r>
            <a:endParaRPr sz="1400"/>
          </a:p>
        </p:txBody>
      </p:sp>
      <p:sp>
        <p:nvSpPr>
          <p:cNvPr id="355" name="Google Shape;355;g27b722692d8_1_1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7be6238b5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7be6238b5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27be6238b5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be6238b5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7be6238b5d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 </a:t>
            </a:r>
            <a:endParaRPr sz="1400"/>
          </a:p>
        </p:txBody>
      </p:sp>
      <p:sp>
        <p:nvSpPr>
          <p:cNvPr id="368" name="Google Shape;368;g27be6238b5d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be6238b5d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7be6238b5d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 </a:t>
            </a:r>
            <a:endParaRPr sz="1400"/>
          </a:p>
        </p:txBody>
      </p:sp>
      <p:sp>
        <p:nvSpPr>
          <p:cNvPr id="379" name="Google Shape;379;g27be6238b5d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7be6238b5d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7be6238b5d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 Getting a signal using MACD divergence beforehand. </a:t>
            </a:r>
            <a:endParaRPr sz="1300"/>
          </a:p>
        </p:txBody>
      </p:sp>
      <p:sp>
        <p:nvSpPr>
          <p:cNvPr id="399" name="Google Shape;399;g27be6238b5d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be6238b5d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be6238b5d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27be6238b5d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be6238b5d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7be6238b5d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27be6238b5d_0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7be6238b5d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7be6238b5d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27be6238b5d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Purpose of Indicators:</a:t>
            </a:r>
            <a:endParaRPr/>
          </a:p>
          <a:p>
            <a:pPr indent="0" lvl="0" marL="0" rtl="0" algn="l">
              <a:lnSpc>
                <a:spcPct val="100000"/>
              </a:lnSpc>
              <a:spcBef>
                <a:spcPts val="0"/>
              </a:spcBef>
              <a:spcAft>
                <a:spcPts val="0"/>
              </a:spcAft>
              <a:buClr>
                <a:schemeClr val="dk1"/>
              </a:buClr>
              <a:buSzPts val="1100"/>
              <a:buFont typeface="Arial"/>
              <a:buNone/>
            </a:pPr>
            <a:r>
              <a:rPr lang="en-US"/>
              <a:t>Measure Momentum, Volatility, Zones, and Market Strength</a:t>
            </a:r>
            <a:endParaRPr/>
          </a:p>
          <a:p>
            <a:pPr indent="0" lvl="0" marL="0" rtl="0" algn="l">
              <a:lnSpc>
                <a:spcPct val="100000"/>
              </a:lnSpc>
              <a:spcBef>
                <a:spcPts val="0"/>
              </a:spcBef>
              <a:spcAft>
                <a:spcPts val="0"/>
              </a:spcAft>
              <a:buClr>
                <a:schemeClr val="dk1"/>
              </a:buClr>
              <a:buSzPts val="1100"/>
              <a:buFont typeface="Arial"/>
              <a:buNone/>
            </a:pPr>
            <a:r>
              <a:rPr lang="en-US"/>
              <a:t>Identify Key Levels for Trading Decisions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Types of Indicators: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1) Lagging Indicators</a:t>
            </a:r>
            <a:endParaRPr/>
          </a:p>
          <a:p>
            <a:pPr indent="0" lvl="0" marL="0" rtl="0" algn="l">
              <a:lnSpc>
                <a:spcPct val="100000"/>
              </a:lnSpc>
              <a:spcBef>
                <a:spcPts val="0"/>
              </a:spcBef>
              <a:spcAft>
                <a:spcPts val="0"/>
              </a:spcAft>
              <a:buClr>
                <a:schemeClr val="dk1"/>
              </a:buClr>
              <a:buSzPts val="1100"/>
              <a:buFont typeface="Arial"/>
              <a:buNone/>
            </a:pPr>
            <a:r>
              <a:rPr lang="en-US"/>
              <a:t>Calculation on Historical Data: Derive results from past market information</a:t>
            </a:r>
            <a:endParaRPr/>
          </a:p>
          <a:p>
            <a:pPr indent="0" lvl="0" marL="0" rtl="0" algn="l">
              <a:lnSpc>
                <a:spcPct val="100000"/>
              </a:lnSpc>
              <a:spcBef>
                <a:spcPts val="0"/>
              </a:spcBef>
              <a:spcAft>
                <a:spcPts val="0"/>
              </a:spcAft>
              <a:buClr>
                <a:schemeClr val="dk1"/>
              </a:buClr>
              <a:buSzPts val="1100"/>
              <a:buFont typeface="Arial"/>
              <a:buNone/>
            </a:pPr>
            <a:r>
              <a:rPr lang="en-US"/>
              <a:t>Common Examples: Moving Averages, MACD, Bollinger Bands</a:t>
            </a:r>
            <a:endParaRPr/>
          </a:p>
          <a:p>
            <a:pPr indent="0" lvl="0" marL="0" rtl="0" algn="l">
              <a:lnSpc>
                <a:spcPct val="100000"/>
              </a:lnSpc>
              <a:spcBef>
                <a:spcPts val="0"/>
              </a:spcBef>
              <a:spcAft>
                <a:spcPts val="0"/>
              </a:spcAft>
              <a:buClr>
                <a:schemeClr val="dk1"/>
              </a:buClr>
              <a:buSzPts val="1100"/>
              <a:buFont typeface="Arial"/>
              <a:buNone/>
            </a:pPr>
            <a:r>
              <a:rPr lang="en-US"/>
              <a:t>Use Cases: Trend confirmation and identification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2) Leading Indicators</a:t>
            </a:r>
            <a:endParaRPr/>
          </a:p>
          <a:p>
            <a:pPr indent="0" lvl="0" marL="0" rtl="0" algn="l">
              <a:lnSpc>
                <a:spcPct val="100000"/>
              </a:lnSpc>
              <a:spcBef>
                <a:spcPts val="0"/>
              </a:spcBef>
              <a:spcAft>
                <a:spcPts val="0"/>
              </a:spcAft>
              <a:buClr>
                <a:schemeClr val="dk1"/>
              </a:buClr>
              <a:buSzPts val="1100"/>
              <a:buFont typeface="Arial"/>
              <a:buNone/>
            </a:pPr>
            <a:r>
              <a:rPr lang="en-US"/>
              <a:t>Predict Future Possibilities: Anticipate potential market moves</a:t>
            </a:r>
            <a:endParaRPr/>
          </a:p>
          <a:p>
            <a:pPr indent="0" lvl="0" marL="0" rtl="0" algn="l">
              <a:lnSpc>
                <a:spcPct val="100000"/>
              </a:lnSpc>
              <a:spcBef>
                <a:spcPts val="0"/>
              </a:spcBef>
              <a:spcAft>
                <a:spcPts val="0"/>
              </a:spcAft>
              <a:buClr>
                <a:schemeClr val="dk1"/>
              </a:buClr>
              <a:buSzPts val="1100"/>
              <a:buFont typeface="Arial"/>
              <a:buNone/>
            </a:pPr>
            <a:r>
              <a:rPr lang="en-US"/>
              <a:t>Common Examples: RSI(Can be both lagging and leading), Stochastic Oscillator, Ichimoku Cloud</a:t>
            </a:r>
            <a:endParaRPr/>
          </a:p>
          <a:p>
            <a:pPr indent="0" lvl="0" marL="0" rtl="0" algn="l">
              <a:lnSpc>
                <a:spcPct val="100000"/>
              </a:lnSpc>
              <a:spcBef>
                <a:spcPts val="0"/>
              </a:spcBef>
              <a:spcAft>
                <a:spcPts val="0"/>
              </a:spcAft>
              <a:buClr>
                <a:schemeClr val="dk1"/>
              </a:buClr>
              <a:buSzPts val="1100"/>
              <a:buFont typeface="Arial"/>
              <a:buNone/>
            </a:pPr>
            <a:r>
              <a:rPr lang="en-US"/>
              <a:t>Use Cases: Early trend signals and reversal indications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Selecting Indicators:</a:t>
            </a:r>
            <a:endParaRPr/>
          </a:p>
          <a:p>
            <a:pPr indent="0" lvl="0" marL="0" rtl="0" algn="l">
              <a:lnSpc>
                <a:spcPct val="100000"/>
              </a:lnSpc>
              <a:spcBef>
                <a:spcPts val="0"/>
              </a:spcBef>
              <a:spcAft>
                <a:spcPts val="0"/>
              </a:spcAft>
              <a:buClr>
                <a:schemeClr val="dk1"/>
              </a:buClr>
              <a:buSzPts val="1100"/>
              <a:buFont typeface="Arial"/>
              <a:buNone/>
            </a:pPr>
            <a:r>
              <a:rPr lang="en-US"/>
              <a:t>Strategy Alignment: Choose indicators aligning with trading strategies</a:t>
            </a:r>
            <a:endParaRPr/>
          </a:p>
          <a:p>
            <a:pPr indent="0" lvl="0" marL="0" rtl="0" algn="l">
              <a:lnSpc>
                <a:spcPct val="100000"/>
              </a:lnSpc>
              <a:spcBef>
                <a:spcPts val="0"/>
              </a:spcBef>
              <a:spcAft>
                <a:spcPts val="0"/>
              </a:spcAft>
              <a:buClr>
                <a:schemeClr val="dk1"/>
              </a:buClr>
              <a:buSzPts val="1100"/>
              <a:buFont typeface="Arial"/>
              <a:buNone/>
            </a:pPr>
            <a:r>
              <a:rPr lang="en-US"/>
              <a:t>Contextual Analysis: Consider broader market context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Indicators and Decision-making:</a:t>
            </a:r>
            <a:endParaRPr/>
          </a:p>
          <a:p>
            <a:pPr indent="0" lvl="0" marL="0" rtl="0" algn="l">
              <a:lnSpc>
                <a:spcPct val="100000"/>
              </a:lnSpc>
              <a:spcBef>
                <a:spcPts val="0"/>
              </a:spcBef>
              <a:spcAft>
                <a:spcPts val="0"/>
              </a:spcAft>
              <a:buClr>
                <a:schemeClr val="dk1"/>
              </a:buClr>
              <a:buSzPts val="1100"/>
              <a:buFont typeface="Arial"/>
              <a:buNone/>
            </a:pPr>
            <a:r>
              <a:rPr lang="en-US"/>
              <a:t>Enhanced Analysis: Indicators supplement chart analysis</a:t>
            </a:r>
            <a:endParaRPr/>
          </a:p>
          <a:p>
            <a:pPr indent="0" lvl="0" marL="0" rtl="0" algn="l">
              <a:lnSpc>
                <a:spcPct val="100000"/>
              </a:lnSpc>
              <a:spcBef>
                <a:spcPts val="0"/>
              </a:spcBef>
              <a:spcAft>
                <a:spcPts val="0"/>
              </a:spcAft>
              <a:buClr>
                <a:schemeClr val="dk1"/>
              </a:buClr>
              <a:buSzPts val="1100"/>
              <a:buFont typeface="Arial"/>
              <a:buNone/>
            </a:pPr>
            <a:r>
              <a:rPr lang="en-US"/>
              <a:t>Validation Needed: Combine indicator signals for robust insights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15000"/>
              </a:lnSpc>
              <a:spcBef>
                <a:spcPts val="1200"/>
              </a:spcBef>
              <a:spcAft>
                <a:spcPts val="0"/>
              </a:spcAft>
              <a:buClr>
                <a:schemeClr val="dk1"/>
              </a:buClr>
              <a:buSzPts val="1100"/>
              <a:buFont typeface="Arial"/>
              <a:buNone/>
            </a:pPr>
            <a:r>
              <a:rPr b="1" lang="en-US" sz="1100">
                <a:solidFill>
                  <a:srgbClr val="111111"/>
                </a:solidFill>
                <a:highlight>
                  <a:srgbClr val="FFFFFF"/>
                </a:highlight>
                <a:latin typeface="Arial"/>
                <a:ea typeface="Arial"/>
                <a:cs typeface="Arial"/>
                <a:sym typeface="Arial"/>
              </a:rPr>
              <a:t>Indicators</a:t>
            </a:r>
            <a:endParaRPr b="1" sz="1100">
              <a:solidFill>
                <a:srgbClr val="111111"/>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solidFill>
                  <a:srgbClr val="111111"/>
                </a:solidFill>
                <a:highlight>
                  <a:srgbClr val="FFFFFF"/>
                </a:highlight>
                <a:latin typeface="Arial"/>
                <a:ea typeface="Arial"/>
                <a:cs typeface="Arial"/>
                <a:sym typeface="Arial"/>
              </a:rPr>
              <a:t>Indicators are used to measure momentum, volatility, zones, strength of market or levels for trading.</a:t>
            </a:r>
            <a:endParaRPr sz="1100">
              <a:solidFill>
                <a:srgbClr val="111111"/>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rgbClr val="111111"/>
                </a:solidFill>
                <a:highlight>
                  <a:srgbClr val="FFFFFF"/>
                </a:highlight>
                <a:latin typeface="Arial"/>
                <a:ea typeface="Arial"/>
                <a:cs typeface="Arial"/>
                <a:sym typeface="Arial"/>
              </a:rPr>
              <a:t>Types of Indicators</a:t>
            </a:r>
            <a:endParaRPr b="1" sz="1100">
              <a:solidFill>
                <a:srgbClr val="111111"/>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rgbClr val="111111"/>
                </a:solidFill>
                <a:highlight>
                  <a:srgbClr val="FFFFFF"/>
                </a:highlight>
                <a:latin typeface="Arial"/>
                <a:ea typeface="Arial"/>
                <a:cs typeface="Arial"/>
                <a:sym typeface="Arial"/>
              </a:rPr>
              <a:t>1)</a:t>
            </a:r>
            <a:r>
              <a:rPr lang="en-US" sz="1100">
                <a:solidFill>
                  <a:srgbClr val="111111"/>
                </a:solidFill>
                <a:highlight>
                  <a:srgbClr val="FFFFFF"/>
                </a:highlight>
                <a:latin typeface="Arial"/>
                <a:ea typeface="Arial"/>
                <a:cs typeface="Arial"/>
                <a:sym typeface="Arial"/>
              </a:rPr>
              <a:t>    </a:t>
            </a:r>
            <a:r>
              <a:rPr b="1" lang="en-US" sz="1100">
                <a:solidFill>
                  <a:srgbClr val="111111"/>
                </a:solidFill>
                <a:highlight>
                  <a:srgbClr val="FFFFFF"/>
                </a:highlight>
                <a:latin typeface="Arial"/>
                <a:ea typeface="Arial"/>
                <a:cs typeface="Arial"/>
                <a:sym typeface="Arial"/>
              </a:rPr>
              <a:t>Lagging Indicators: </a:t>
            </a:r>
            <a:r>
              <a:rPr lang="en-US" sz="1100">
                <a:solidFill>
                  <a:srgbClr val="111111"/>
                </a:solidFill>
                <a:highlight>
                  <a:srgbClr val="FFFFFF"/>
                </a:highlight>
                <a:latin typeface="Arial"/>
                <a:ea typeface="Arial"/>
                <a:cs typeface="Arial"/>
                <a:sym typeface="Arial"/>
              </a:rPr>
              <a:t>These indicators do mathematical calculations on previous market data, and derive a result.</a:t>
            </a:r>
            <a:endParaRPr sz="1100">
              <a:solidFill>
                <a:srgbClr val="111111"/>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rgbClr val="111111"/>
                </a:solidFill>
                <a:highlight>
                  <a:srgbClr val="FFFFFF"/>
                </a:highlight>
                <a:latin typeface="Arial"/>
                <a:ea typeface="Arial"/>
                <a:cs typeface="Arial"/>
                <a:sym typeface="Arial"/>
              </a:rPr>
              <a:t>2)</a:t>
            </a:r>
            <a:r>
              <a:rPr lang="en-US" sz="1100">
                <a:solidFill>
                  <a:srgbClr val="111111"/>
                </a:solidFill>
                <a:highlight>
                  <a:srgbClr val="FFFFFF"/>
                </a:highlight>
                <a:latin typeface="Arial"/>
                <a:ea typeface="Arial"/>
                <a:cs typeface="Arial"/>
                <a:sym typeface="Arial"/>
              </a:rPr>
              <a:t>    </a:t>
            </a:r>
            <a:r>
              <a:rPr b="1" lang="en-US" sz="1100">
                <a:solidFill>
                  <a:srgbClr val="111111"/>
                </a:solidFill>
                <a:highlight>
                  <a:srgbClr val="FFFFFF"/>
                </a:highlight>
                <a:latin typeface="Arial"/>
                <a:ea typeface="Arial"/>
                <a:cs typeface="Arial"/>
                <a:sym typeface="Arial"/>
              </a:rPr>
              <a:t>Leading Indicators: </a:t>
            </a:r>
            <a:r>
              <a:rPr lang="en-US" sz="1100">
                <a:solidFill>
                  <a:srgbClr val="111111"/>
                </a:solidFill>
                <a:highlight>
                  <a:srgbClr val="FFFFFF"/>
                </a:highlight>
                <a:latin typeface="Arial"/>
                <a:ea typeface="Arial"/>
                <a:cs typeface="Arial"/>
                <a:sym typeface="Arial"/>
              </a:rPr>
              <a:t>These indicators predict future possibilities.</a:t>
            </a:r>
            <a:endParaRPr sz="1100">
              <a:solidFill>
                <a:srgbClr val="111111"/>
              </a:solidFill>
              <a:highlight>
                <a:srgbClr val="FFFFFF"/>
              </a:highlight>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08" name="Google Shape;1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be6238b5d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be6238b5d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27be6238b5d_0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7be6238b5d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7be6238b5d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27be6238b5d_0_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7be6238b5d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7be6238b5d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Asset Value is declining but Histogram is not expanding→ Meaning It is reaching its support value. </a:t>
            </a:r>
            <a:endParaRPr/>
          </a:p>
        </p:txBody>
      </p:sp>
      <p:sp>
        <p:nvSpPr>
          <p:cNvPr id="445" name="Google Shape;445;g27be6238b5d_0_1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7be6238b5d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7be6238b5d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27be6238b5d_0_1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7be6238b5d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7be6238b5d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27be6238b5d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1) </a:t>
            </a:r>
            <a:r>
              <a:rPr b="1" lang="en-US"/>
              <a:t>Moving Averages: </a:t>
            </a:r>
            <a:r>
              <a:rPr lang="en-US"/>
              <a:t>It is a price dependent indicator. Moving averages takes average of previous n candles, normally 5-9, and draws a line along the candle sticks. It has two major types: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a)Simple Moving Average (SMA)</a:t>
            </a:r>
            <a:endParaRPr/>
          </a:p>
          <a:p>
            <a:pPr indent="0" lvl="0" marL="0" rtl="0" algn="l">
              <a:lnSpc>
                <a:spcPct val="100000"/>
              </a:lnSpc>
              <a:spcBef>
                <a:spcPts val="0"/>
              </a:spcBef>
              <a:spcAft>
                <a:spcPts val="0"/>
              </a:spcAft>
              <a:buSzPts val="1400"/>
              <a:buNone/>
            </a:pPr>
            <a:r>
              <a:rPr lang="en-US"/>
              <a:t>Formula, SMA = (A1+A2+….+An)/n</a:t>
            </a:r>
            <a:endParaRPr/>
          </a:p>
          <a:p>
            <a:pPr indent="0" lvl="0" marL="0" rtl="0" algn="l">
              <a:lnSpc>
                <a:spcPct val="100000"/>
              </a:lnSpc>
              <a:spcBef>
                <a:spcPts val="0"/>
              </a:spcBef>
              <a:spcAft>
                <a:spcPts val="0"/>
              </a:spcAft>
              <a:buSzPts val="1400"/>
              <a:buNone/>
            </a:pPr>
            <a:r>
              <a:rPr lang="en-US"/>
              <a:t>Here n = number of total periods</a:t>
            </a:r>
            <a:endParaRPr/>
          </a:p>
          <a:p>
            <a:pPr indent="0" lvl="0" marL="0" rtl="0" algn="l">
              <a:lnSpc>
                <a:spcPct val="100000"/>
              </a:lnSpc>
              <a:spcBef>
                <a:spcPts val="0"/>
              </a:spcBef>
              <a:spcAft>
                <a:spcPts val="0"/>
              </a:spcAft>
              <a:buSzPts val="1400"/>
              <a:buNone/>
            </a:pPr>
            <a:r>
              <a:rPr lang="en-US"/>
              <a:t>So, Simple Moving Average is basically a flat average of Open and Close prices. All candles are given the same weightage while calculating it.</a:t>
            </a:r>
            <a:endParaRPr/>
          </a:p>
          <a:p>
            <a:pPr indent="0" lvl="0" marL="0" rtl="0" algn="l">
              <a:lnSpc>
                <a:spcPct val="100000"/>
              </a:lnSpc>
              <a:spcBef>
                <a:spcPts val="0"/>
              </a:spcBef>
              <a:spcAft>
                <a:spcPts val="0"/>
              </a:spcAft>
              <a:buSzPts val="1400"/>
              <a:buNone/>
            </a:pPr>
            <a:r>
              <a:rPr lang="en-US"/>
              <a:t>Normally candles in SMA are 9,13,21,55,100,200</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b)Exponential Moving Average (EMA)</a:t>
            </a:r>
            <a:endParaRPr/>
          </a:p>
          <a:p>
            <a:pPr indent="0" lvl="0" marL="0" rtl="0" algn="l">
              <a:lnSpc>
                <a:spcPct val="100000"/>
              </a:lnSpc>
              <a:spcBef>
                <a:spcPts val="0"/>
              </a:spcBef>
              <a:spcAft>
                <a:spcPts val="0"/>
              </a:spcAft>
              <a:buSzPts val="1400"/>
              <a:buNone/>
            </a:pPr>
            <a:r>
              <a:rPr lang="en-US"/>
              <a:t>Formula, EMA = Price(t)*k + EMA(y)*(1-k)</a:t>
            </a:r>
            <a:endParaRPr/>
          </a:p>
          <a:p>
            <a:pPr indent="0" lvl="0" marL="0" rtl="0" algn="l">
              <a:lnSpc>
                <a:spcPct val="100000"/>
              </a:lnSpc>
              <a:spcBef>
                <a:spcPts val="0"/>
              </a:spcBef>
              <a:spcAft>
                <a:spcPts val="0"/>
              </a:spcAft>
              <a:buSzPts val="1400"/>
              <a:buNone/>
            </a:pPr>
            <a:r>
              <a:rPr lang="en-US"/>
              <a:t>More importance will be given to recent candles/ price action.</a:t>
            </a:r>
            <a:endParaRPr/>
          </a:p>
          <a:p>
            <a:pPr indent="0" lvl="0" marL="0" rtl="0" algn="l">
              <a:lnSpc>
                <a:spcPct val="100000"/>
              </a:lnSpc>
              <a:spcBef>
                <a:spcPts val="0"/>
              </a:spcBef>
              <a:spcAft>
                <a:spcPts val="0"/>
              </a:spcAft>
              <a:buSzPts val="1400"/>
              <a:buNone/>
            </a:pPr>
            <a:r>
              <a:rPr lang="en-US"/>
              <a:t>t = Price today</a:t>
            </a:r>
            <a:endParaRPr/>
          </a:p>
          <a:p>
            <a:pPr indent="0" lvl="0" marL="0" rtl="0" algn="l">
              <a:lnSpc>
                <a:spcPct val="100000"/>
              </a:lnSpc>
              <a:spcBef>
                <a:spcPts val="0"/>
              </a:spcBef>
              <a:spcAft>
                <a:spcPts val="0"/>
              </a:spcAft>
              <a:buSzPts val="1400"/>
              <a:buNone/>
            </a:pPr>
            <a:r>
              <a:rPr lang="en-US"/>
              <a:t>y = Price yesterday</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Why EMA is better than SMA? because in EMA recent candles are given more importance.</a:t>
            </a:r>
            <a:endParaRPr/>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Clr>
                <a:schemeClr val="dk1"/>
              </a:buClr>
              <a:buSzPts val="1100"/>
              <a:buFont typeface="Arial"/>
              <a:buNone/>
            </a:pPr>
            <a:r>
              <a:rPr b="1" lang="en-US"/>
              <a:t>Price Dependent Indicator:</a:t>
            </a:r>
            <a:endParaRPr b="1"/>
          </a:p>
          <a:p>
            <a:pPr indent="0" lvl="0" marL="0" rtl="0" algn="l">
              <a:lnSpc>
                <a:spcPct val="100000"/>
              </a:lnSpc>
              <a:spcBef>
                <a:spcPts val="0"/>
              </a:spcBef>
              <a:spcAft>
                <a:spcPts val="0"/>
              </a:spcAft>
              <a:buClr>
                <a:schemeClr val="dk1"/>
              </a:buClr>
              <a:buSzPts val="1100"/>
              <a:buFont typeface="Arial"/>
              <a:buNone/>
            </a:pPr>
            <a:r>
              <a:rPr lang="en-US"/>
              <a:t>Utilizes historical price data for analysis</a:t>
            </a:r>
            <a:endParaRPr/>
          </a:p>
          <a:p>
            <a:pPr indent="0" lvl="0" marL="0" rtl="0" algn="l">
              <a:lnSpc>
                <a:spcPct val="100000"/>
              </a:lnSpc>
              <a:spcBef>
                <a:spcPts val="0"/>
              </a:spcBef>
              <a:spcAft>
                <a:spcPts val="0"/>
              </a:spcAft>
              <a:buClr>
                <a:schemeClr val="dk1"/>
              </a:buClr>
              <a:buSzPts val="1100"/>
              <a:buFont typeface="Arial"/>
              <a:buNone/>
            </a:pPr>
            <a:r>
              <a:rPr lang="en-US"/>
              <a:t>Offers insights into trend direction and potential reversals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Calculation Process:</a:t>
            </a:r>
            <a:endParaRPr/>
          </a:p>
          <a:p>
            <a:pPr indent="0" lvl="0" marL="0" rtl="0" algn="l">
              <a:lnSpc>
                <a:spcPct val="100000"/>
              </a:lnSpc>
              <a:spcBef>
                <a:spcPts val="0"/>
              </a:spcBef>
              <a:spcAft>
                <a:spcPts val="0"/>
              </a:spcAft>
              <a:buClr>
                <a:schemeClr val="dk1"/>
              </a:buClr>
              <a:buSzPts val="1100"/>
              <a:buFont typeface="Arial"/>
              <a:buNone/>
            </a:pPr>
            <a:r>
              <a:rPr lang="en-US"/>
              <a:t>Takes average of past n candles (typically 5-9)</a:t>
            </a:r>
            <a:endParaRPr/>
          </a:p>
          <a:p>
            <a:pPr indent="0" lvl="0" marL="0" rtl="0" algn="l">
              <a:lnSpc>
                <a:spcPct val="100000"/>
              </a:lnSpc>
              <a:spcBef>
                <a:spcPts val="0"/>
              </a:spcBef>
              <a:spcAft>
                <a:spcPts val="0"/>
              </a:spcAft>
              <a:buSzPts val="1400"/>
              <a:buNone/>
            </a:pPr>
            <a:r>
              <a:rPr lang="en-US"/>
              <a:t>Plots a line along candlesticks on the chart</a:t>
            </a:r>
            <a:endParaRPr/>
          </a:p>
        </p:txBody>
      </p:sp>
      <p:sp>
        <p:nvSpPr>
          <p:cNvPr id="124" name="Google Shape;1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1.Find the trend (whether the trend is uptrend, downtrend or side trend - which doesn’t have up or down angles).</a:t>
            </a:r>
            <a:endParaRPr/>
          </a:p>
          <a:p>
            <a:pPr indent="0" lvl="0" marL="0" rtl="0" algn="l">
              <a:lnSpc>
                <a:spcPct val="100000"/>
              </a:lnSpc>
              <a:spcBef>
                <a:spcPts val="0"/>
              </a:spcBef>
              <a:spcAft>
                <a:spcPts val="0"/>
              </a:spcAft>
              <a:buSzPts val="1400"/>
              <a:buNone/>
            </a:pPr>
            <a:r>
              <a:rPr lang="en-US"/>
              <a:t>2.Direction of Market (for example for 200 candles, if the candle sticks remained above the EMA line then it’s uptrend, if stays below EMA then it’s downtrend).</a:t>
            </a:r>
            <a:endParaRPr/>
          </a:p>
          <a:p>
            <a:pPr indent="0" lvl="0" marL="0" rtl="0" algn="l">
              <a:lnSpc>
                <a:spcPct val="100000"/>
              </a:lnSpc>
              <a:spcBef>
                <a:spcPts val="0"/>
              </a:spcBef>
              <a:spcAft>
                <a:spcPts val="0"/>
              </a:spcAft>
              <a:buSzPts val="1400"/>
              <a:buNone/>
            </a:pPr>
            <a:r>
              <a:rPr lang="en-US"/>
              <a:t>3.Help us find support and resistance (In case of downtrend it acts as resistance, e.g. when bulls are pushing the price above then the EMA line will act as resistance. If it’s an uptrend, and bears are trying to lower the price then EMA acts as resistance line).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t>1) Identifying the Trend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Trend Determination:</a:t>
            </a:r>
            <a:endParaRPr/>
          </a:p>
          <a:p>
            <a:pPr indent="0" lvl="0" marL="0" rtl="0" algn="l">
              <a:lnSpc>
                <a:spcPct val="100000"/>
              </a:lnSpc>
              <a:spcBef>
                <a:spcPts val="0"/>
              </a:spcBef>
              <a:spcAft>
                <a:spcPts val="0"/>
              </a:spcAft>
              <a:buClr>
                <a:schemeClr val="dk1"/>
              </a:buClr>
              <a:buSzPts val="1100"/>
              <a:buFont typeface="Arial"/>
              <a:buNone/>
            </a:pPr>
            <a:r>
              <a:rPr lang="en-US"/>
              <a:t>Recognize uptrend, downtrend, or sideways movement</a:t>
            </a:r>
            <a:endParaRPr/>
          </a:p>
          <a:p>
            <a:pPr indent="0" lvl="0" marL="0" rtl="0" algn="l">
              <a:lnSpc>
                <a:spcPct val="100000"/>
              </a:lnSpc>
              <a:spcBef>
                <a:spcPts val="0"/>
              </a:spcBef>
              <a:spcAft>
                <a:spcPts val="0"/>
              </a:spcAft>
              <a:buClr>
                <a:schemeClr val="dk1"/>
              </a:buClr>
              <a:buSzPts val="1100"/>
              <a:buFont typeface="Arial"/>
              <a:buNone/>
            </a:pPr>
            <a:r>
              <a:rPr lang="en-US"/>
              <a:t>Moving averages aid in deciphering market direction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2) Assessing Market Direction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EMA as Trend Indicator:</a:t>
            </a:r>
            <a:endParaRPr/>
          </a:p>
          <a:p>
            <a:pPr indent="0" lvl="0" marL="0" rtl="0" algn="l">
              <a:lnSpc>
                <a:spcPct val="100000"/>
              </a:lnSpc>
              <a:spcBef>
                <a:spcPts val="0"/>
              </a:spcBef>
              <a:spcAft>
                <a:spcPts val="0"/>
              </a:spcAft>
              <a:buClr>
                <a:schemeClr val="dk1"/>
              </a:buClr>
              <a:buSzPts val="1100"/>
              <a:buFont typeface="Arial"/>
              <a:buNone/>
            </a:pPr>
            <a:r>
              <a:rPr lang="en-US"/>
              <a:t>EMA positioning relative to candlesticks</a:t>
            </a:r>
            <a:endParaRPr/>
          </a:p>
          <a:p>
            <a:pPr indent="0" lvl="0" marL="0" rtl="0" algn="l">
              <a:lnSpc>
                <a:spcPct val="100000"/>
              </a:lnSpc>
              <a:spcBef>
                <a:spcPts val="0"/>
              </a:spcBef>
              <a:spcAft>
                <a:spcPts val="0"/>
              </a:spcAft>
              <a:buClr>
                <a:schemeClr val="dk1"/>
              </a:buClr>
              <a:buSzPts val="1100"/>
              <a:buFont typeface="Arial"/>
              <a:buNone/>
            </a:pPr>
            <a:r>
              <a:rPr lang="en-US"/>
              <a:t>E.g., Above EMA: Uptrend, Below EMA: Downtrend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3) Support and Resistance Discovery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Support and Resistance:</a:t>
            </a:r>
            <a:endParaRPr/>
          </a:p>
          <a:p>
            <a:pPr indent="0" lvl="0" marL="0" rtl="0" algn="l">
              <a:lnSpc>
                <a:spcPct val="100000"/>
              </a:lnSpc>
              <a:spcBef>
                <a:spcPts val="0"/>
              </a:spcBef>
              <a:spcAft>
                <a:spcPts val="0"/>
              </a:spcAft>
              <a:buClr>
                <a:schemeClr val="dk1"/>
              </a:buClr>
              <a:buSzPts val="1100"/>
              <a:buFont typeface="Arial"/>
              <a:buNone/>
            </a:pPr>
            <a:r>
              <a:rPr lang="en-US"/>
              <a:t>EMA acts as dynamic support or resistance</a:t>
            </a:r>
            <a:endParaRPr/>
          </a:p>
          <a:p>
            <a:pPr indent="0" lvl="0" marL="0" rtl="0" algn="l">
              <a:lnSpc>
                <a:spcPct val="100000"/>
              </a:lnSpc>
              <a:spcBef>
                <a:spcPts val="0"/>
              </a:spcBef>
              <a:spcAft>
                <a:spcPts val="0"/>
              </a:spcAft>
              <a:buClr>
                <a:schemeClr val="dk1"/>
              </a:buClr>
              <a:buSzPts val="1100"/>
              <a:buFont typeface="Arial"/>
              <a:buNone/>
            </a:pPr>
            <a:r>
              <a:rPr lang="en-US"/>
              <a:t>Downtrend: EMA as resistance; Uptrend: EMA as support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Real-world Scenarios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Uptrend Scenario:</a:t>
            </a:r>
            <a:endParaRPr/>
          </a:p>
          <a:p>
            <a:pPr indent="0" lvl="0" marL="0" rtl="0" algn="l">
              <a:lnSpc>
                <a:spcPct val="100000"/>
              </a:lnSpc>
              <a:spcBef>
                <a:spcPts val="0"/>
              </a:spcBef>
              <a:spcAft>
                <a:spcPts val="0"/>
              </a:spcAft>
              <a:buClr>
                <a:schemeClr val="dk1"/>
              </a:buClr>
              <a:buSzPts val="1100"/>
              <a:buFont typeface="Arial"/>
              <a:buNone/>
            </a:pPr>
            <a:r>
              <a:rPr lang="en-US"/>
              <a:t>Bulls pushing price higher</a:t>
            </a:r>
            <a:endParaRPr/>
          </a:p>
          <a:p>
            <a:pPr indent="0" lvl="0" marL="0" rtl="0" algn="l">
              <a:lnSpc>
                <a:spcPct val="100000"/>
              </a:lnSpc>
              <a:spcBef>
                <a:spcPts val="0"/>
              </a:spcBef>
              <a:spcAft>
                <a:spcPts val="0"/>
              </a:spcAft>
              <a:buClr>
                <a:schemeClr val="dk1"/>
              </a:buClr>
              <a:buSzPts val="1100"/>
              <a:buFont typeface="Arial"/>
              <a:buNone/>
            </a:pPr>
            <a:r>
              <a:rPr lang="en-US"/>
              <a:t>EMA acts as a support level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Downtrend Scenario:</a:t>
            </a:r>
            <a:endParaRPr/>
          </a:p>
          <a:p>
            <a:pPr indent="0" lvl="0" marL="0" rtl="0" algn="l">
              <a:lnSpc>
                <a:spcPct val="100000"/>
              </a:lnSpc>
              <a:spcBef>
                <a:spcPts val="0"/>
              </a:spcBef>
              <a:spcAft>
                <a:spcPts val="0"/>
              </a:spcAft>
              <a:buClr>
                <a:schemeClr val="dk1"/>
              </a:buClr>
              <a:buSzPts val="1100"/>
              <a:buFont typeface="Arial"/>
              <a:buNone/>
            </a:pPr>
            <a:r>
              <a:rPr lang="en-US"/>
              <a:t>Bears attempting to lower price</a:t>
            </a:r>
            <a:endParaRPr/>
          </a:p>
          <a:p>
            <a:pPr indent="0" lvl="0" marL="0" rtl="0" algn="l">
              <a:lnSpc>
                <a:spcPct val="100000"/>
              </a:lnSpc>
              <a:spcBef>
                <a:spcPts val="0"/>
              </a:spcBef>
              <a:spcAft>
                <a:spcPts val="0"/>
              </a:spcAft>
              <a:buClr>
                <a:schemeClr val="dk1"/>
              </a:buClr>
              <a:buSzPts val="1100"/>
              <a:buFont typeface="Arial"/>
              <a:buNone/>
            </a:pPr>
            <a:r>
              <a:rPr lang="en-US"/>
              <a:t>EMA serves as a resistance level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Advantages of Moving Averages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Clarity in Market Conditions:</a:t>
            </a:r>
            <a:endParaRPr/>
          </a:p>
          <a:p>
            <a:pPr indent="0" lvl="0" marL="0" rtl="0" algn="l">
              <a:lnSpc>
                <a:spcPct val="100000"/>
              </a:lnSpc>
              <a:spcBef>
                <a:spcPts val="0"/>
              </a:spcBef>
              <a:spcAft>
                <a:spcPts val="0"/>
              </a:spcAft>
              <a:buClr>
                <a:schemeClr val="dk1"/>
              </a:buClr>
              <a:buSzPts val="1100"/>
              <a:buFont typeface="Arial"/>
              <a:buNone/>
            </a:pPr>
            <a:r>
              <a:rPr lang="en-US"/>
              <a:t>Moving averages clarify trend status</a:t>
            </a:r>
            <a:endParaRPr/>
          </a:p>
          <a:p>
            <a:pPr indent="0" lvl="0" marL="0" rtl="0" algn="l">
              <a:lnSpc>
                <a:spcPct val="100000"/>
              </a:lnSpc>
              <a:spcBef>
                <a:spcPts val="0"/>
              </a:spcBef>
              <a:spcAft>
                <a:spcPts val="0"/>
              </a:spcAft>
              <a:buClr>
                <a:schemeClr val="dk1"/>
              </a:buClr>
              <a:buSzPts val="1100"/>
              <a:buFont typeface="Arial"/>
              <a:buNone/>
            </a:pPr>
            <a:r>
              <a:rPr lang="en-US"/>
              <a:t>Help determine potential entry and exit points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Flexibility in Strategy:</a:t>
            </a:r>
            <a:endParaRPr/>
          </a:p>
          <a:p>
            <a:pPr indent="0" lvl="0" marL="0" rtl="0" algn="l">
              <a:lnSpc>
                <a:spcPct val="100000"/>
              </a:lnSpc>
              <a:spcBef>
                <a:spcPts val="0"/>
              </a:spcBef>
              <a:spcAft>
                <a:spcPts val="0"/>
              </a:spcAft>
              <a:buClr>
                <a:schemeClr val="dk1"/>
              </a:buClr>
              <a:buSzPts val="1100"/>
              <a:buFont typeface="Arial"/>
              <a:buNone/>
            </a:pPr>
            <a:r>
              <a:rPr lang="en-US"/>
              <a:t>Support and resistance insights assist in planning trades</a:t>
            </a:r>
            <a:endParaRPr/>
          </a:p>
          <a:p>
            <a:pPr indent="0" lvl="0" marL="0" rtl="0" algn="l">
              <a:lnSpc>
                <a:spcPct val="100000"/>
              </a:lnSpc>
              <a:spcBef>
                <a:spcPts val="0"/>
              </a:spcBef>
              <a:spcAft>
                <a:spcPts val="0"/>
              </a:spcAft>
              <a:buClr>
                <a:schemeClr val="dk1"/>
              </a:buClr>
              <a:buSzPts val="1100"/>
              <a:buFont typeface="Arial"/>
              <a:buNone/>
            </a:pPr>
            <a:r>
              <a:rPr lang="en-US"/>
              <a:t>Suitable for various trading styles</a:t>
            </a:r>
            <a:endParaRPr/>
          </a:p>
          <a:p>
            <a:pPr indent="0" lvl="0" marL="0" rtl="0" algn="l">
              <a:lnSpc>
                <a:spcPct val="100000"/>
              </a:lnSpc>
              <a:spcBef>
                <a:spcPts val="0"/>
              </a:spcBef>
              <a:spcAft>
                <a:spcPts val="0"/>
              </a:spcAft>
              <a:buSzPts val="1400"/>
              <a:buNone/>
            </a:pPr>
            <a:r>
              <a:t/>
            </a:r>
            <a:endParaRPr/>
          </a:p>
        </p:txBody>
      </p:sp>
      <p:sp>
        <p:nvSpPr>
          <p:cNvPr id="131" name="Google Shape;13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a)Simple Moving Average (SMA)</a:t>
            </a:r>
            <a:endParaRPr/>
          </a:p>
          <a:p>
            <a:pPr indent="0" lvl="0" marL="0" rtl="0" algn="l">
              <a:lnSpc>
                <a:spcPct val="100000"/>
              </a:lnSpc>
              <a:spcBef>
                <a:spcPts val="0"/>
              </a:spcBef>
              <a:spcAft>
                <a:spcPts val="0"/>
              </a:spcAft>
              <a:buSzPts val="1400"/>
              <a:buNone/>
            </a:pPr>
            <a:r>
              <a:rPr lang="en-US"/>
              <a:t>Formula, SMA = (A1+A2+….+An)/n</a:t>
            </a:r>
            <a:endParaRPr/>
          </a:p>
          <a:p>
            <a:pPr indent="0" lvl="0" marL="0" rtl="0" algn="l">
              <a:lnSpc>
                <a:spcPct val="100000"/>
              </a:lnSpc>
              <a:spcBef>
                <a:spcPts val="0"/>
              </a:spcBef>
              <a:spcAft>
                <a:spcPts val="0"/>
              </a:spcAft>
              <a:buSzPts val="1400"/>
              <a:buNone/>
            </a:pPr>
            <a:r>
              <a:rPr lang="en-US"/>
              <a:t>Here n = number of total periods</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So, Simple Moving Average is basically a flat average of Open and Close prices. All candles are given the same weightage while calculating it.</a:t>
            </a:r>
            <a:endParaRPr/>
          </a:p>
          <a:p>
            <a:pPr indent="0" lvl="0" marL="0" rtl="0" algn="l">
              <a:lnSpc>
                <a:spcPct val="100000"/>
              </a:lnSpc>
              <a:spcBef>
                <a:spcPts val="0"/>
              </a:spcBef>
              <a:spcAft>
                <a:spcPts val="0"/>
              </a:spcAft>
              <a:buSzPts val="1400"/>
              <a:buNone/>
            </a:pPr>
            <a:r>
              <a:rPr lang="en-US"/>
              <a:t>Normally candles in SMA are 9,13,21,55,100,200</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b)Exponential Moving Average (EMA)</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Formula, EMA = Price(t)*k + EMA(y)*(1-k)</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More importance will be given to recent candles/ price action.</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t = Price today</a:t>
            </a:r>
            <a:endParaRPr/>
          </a:p>
          <a:p>
            <a:pPr indent="0" lvl="0" marL="0" rtl="0" algn="l">
              <a:lnSpc>
                <a:spcPct val="100000"/>
              </a:lnSpc>
              <a:spcBef>
                <a:spcPts val="0"/>
              </a:spcBef>
              <a:spcAft>
                <a:spcPts val="0"/>
              </a:spcAft>
              <a:buSzPts val="1400"/>
              <a:buNone/>
            </a:pPr>
            <a:r>
              <a:rPr lang="en-US"/>
              <a:t>y = Price yesterday</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Why EMA is better than SMA? because in EMA recent candles are given more importance.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t>a) Simple Moving Average (SMA)</a:t>
            </a:r>
            <a:endParaRPr/>
          </a:p>
          <a:p>
            <a:pPr indent="0" lvl="0" marL="0" rtl="0" algn="l">
              <a:lnSpc>
                <a:spcPct val="100000"/>
              </a:lnSpc>
              <a:spcBef>
                <a:spcPts val="0"/>
              </a:spcBef>
              <a:spcAft>
                <a:spcPts val="0"/>
              </a:spcAft>
              <a:buClr>
                <a:schemeClr val="dk1"/>
              </a:buClr>
              <a:buSzPts val="1100"/>
              <a:buFont typeface="Arial"/>
              <a:buNone/>
            </a:pPr>
            <a:r>
              <a:rPr lang="en-US"/>
              <a:t>Formula: SMA = (A1 + A2 + … + An) / n</a:t>
            </a:r>
            <a:endParaRPr/>
          </a:p>
          <a:p>
            <a:pPr indent="0" lvl="0" marL="0" rtl="0" algn="l">
              <a:lnSpc>
                <a:spcPct val="100000"/>
              </a:lnSpc>
              <a:spcBef>
                <a:spcPts val="0"/>
              </a:spcBef>
              <a:spcAft>
                <a:spcPts val="0"/>
              </a:spcAft>
              <a:buClr>
                <a:schemeClr val="dk1"/>
              </a:buClr>
              <a:buSzPts val="1100"/>
              <a:buFont typeface="Arial"/>
              <a:buNone/>
            </a:pPr>
            <a:r>
              <a:rPr lang="en-US"/>
              <a:t>n = Number of total periods</a:t>
            </a:r>
            <a:endParaRPr/>
          </a:p>
          <a:p>
            <a:pPr indent="0" lvl="0" marL="0" rtl="0" algn="l">
              <a:lnSpc>
                <a:spcPct val="100000"/>
              </a:lnSpc>
              <a:spcBef>
                <a:spcPts val="0"/>
              </a:spcBef>
              <a:spcAft>
                <a:spcPts val="0"/>
              </a:spcAft>
              <a:buClr>
                <a:schemeClr val="dk1"/>
              </a:buClr>
              <a:buSzPts val="1100"/>
              <a:buFont typeface="Arial"/>
              <a:buNone/>
            </a:pPr>
            <a:r>
              <a:rPr lang="en-US"/>
              <a:t>All candles hold equal weightage</a:t>
            </a:r>
            <a:endParaRPr/>
          </a:p>
          <a:p>
            <a:pPr indent="0" lvl="0" marL="0" rtl="0" algn="l">
              <a:lnSpc>
                <a:spcPct val="100000"/>
              </a:lnSpc>
              <a:spcBef>
                <a:spcPts val="0"/>
              </a:spcBef>
              <a:spcAft>
                <a:spcPts val="0"/>
              </a:spcAft>
              <a:buClr>
                <a:schemeClr val="dk1"/>
              </a:buClr>
              <a:buSzPts val="1100"/>
              <a:buFont typeface="Arial"/>
              <a:buNone/>
            </a:pPr>
            <a:r>
              <a:rPr lang="en-US"/>
              <a:t>Common periods: 9, 13, 21, 55, 100, 200</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b) Exponential Moving Average (EMA)</a:t>
            </a:r>
            <a:endParaRPr/>
          </a:p>
          <a:p>
            <a:pPr indent="0" lvl="0" marL="0" rtl="0" algn="l">
              <a:lnSpc>
                <a:spcPct val="100000"/>
              </a:lnSpc>
              <a:spcBef>
                <a:spcPts val="0"/>
              </a:spcBef>
              <a:spcAft>
                <a:spcPts val="0"/>
              </a:spcAft>
              <a:buClr>
                <a:schemeClr val="dk1"/>
              </a:buClr>
              <a:buSzPts val="1100"/>
              <a:buFont typeface="Arial"/>
              <a:buNone/>
            </a:pPr>
            <a:r>
              <a:rPr lang="en-US"/>
              <a:t>Formula: EMA = Price(t) * k + EMA(y) * (1 - k)</a:t>
            </a:r>
            <a:endParaRPr/>
          </a:p>
          <a:p>
            <a:pPr indent="0" lvl="0" marL="0" rtl="0" algn="l">
              <a:lnSpc>
                <a:spcPct val="100000"/>
              </a:lnSpc>
              <a:spcBef>
                <a:spcPts val="0"/>
              </a:spcBef>
              <a:spcAft>
                <a:spcPts val="0"/>
              </a:spcAft>
              <a:buClr>
                <a:schemeClr val="dk1"/>
              </a:buClr>
              <a:buSzPts val="1100"/>
              <a:buFont typeface="Arial"/>
              <a:buNone/>
            </a:pPr>
            <a:r>
              <a:rPr lang="en-US"/>
              <a:t>Recent candles hold more importance</a:t>
            </a:r>
            <a:endParaRPr/>
          </a:p>
          <a:p>
            <a:pPr indent="0" lvl="0" marL="0" rtl="0" algn="l">
              <a:lnSpc>
                <a:spcPct val="100000"/>
              </a:lnSpc>
              <a:spcBef>
                <a:spcPts val="0"/>
              </a:spcBef>
              <a:spcAft>
                <a:spcPts val="0"/>
              </a:spcAft>
              <a:buClr>
                <a:schemeClr val="dk1"/>
              </a:buClr>
              <a:buSzPts val="1100"/>
              <a:buFont typeface="Arial"/>
              <a:buNone/>
            </a:pPr>
            <a:r>
              <a:rPr lang="en-US"/>
              <a:t>Offers enhanced sensitivity to recent price changes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38" name="Google Shape;13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6ff2fe9a183a70a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ff2fe9a183a70a7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6ff2fe9a183a70a7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7b722692d8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7b722692d8_1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7b722692d8_1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 name="Shape 27"/>
        <p:cNvGrpSpPr/>
        <p:nvPr/>
      </p:nvGrpSpPr>
      <p:grpSpPr>
        <a:xfrm>
          <a:off x="0" y="0"/>
          <a:ext cx="0" cy="0"/>
          <a:chOff x="0" y="0"/>
          <a:chExt cx="0" cy="0"/>
        </a:xfrm>
      </p:grpSpPr>
      <p:sp>
        <p:nvSpPr>
          <p:cNvPr id="28" name="Google Shape;28;p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0" name="Google Shape;30;p17"/>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1" name="Google Shape;31;p17"/>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2" name="Google Shape;32;p17"/>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3" name="Google Shape;33;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1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9"/>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6" name="Google Shape;46;p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p:nvPr>
            <p:ph idx="2" type="pic"/>
          </p:nvPr>
        </p:nvSpPr>
        <p:spPr>
          <a:xfrm>
            <a:off x="2389717" y="612775"/>
            <a:ext cx="7315200" cy="4114800"/>
          </a:xfrm>
          <a:prstGeom prst="rect">
            <a:avLst/>
          </a:prstGeom>
          <a:noFill/>
          <a:ln>
            <a:noFill/>
          </a:ln>
        </p:spPr>
      </p:sp>
      <p:sp>
        <p:nvSpPr>
          <p:cNvPr id="68" name="Google Shape;68;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4000"/>
          </a:blip>
          <a:stretch>
            <a:fillRect/>
          </a:stretch>
        </a:blip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gif"/><Relationship Id="rId4"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p:nvPr/>
        </p:nvSpPr>
        <p:spPr>
          <a:xfrm flipH="1">
            <a:off x="5125019" y="0"/>
            <a:ext cx="7066978" cy="6858000"/>
          </a:xfrm>
          <a:prstGeom prst="rect">
            <a:avLst/>
          </a:prstGeom>
          <a:gradFill>
            <a:gsLst>
              <a:gs pos="0">
                <a:srgbClr val="FFFFFF">
                  <a:alpha val="0"/>
                </a:srgbClr>
              </a:gs>
              <a:gs pos="19000">
                <a:srgbClr val="FFFFFF">
                  <a:alpha val="36862"/>
                </a:srgbClr>
              </a:gs>
              <a:gs pos="35000">
                <a:srgbClr val="FFFFFF">
                  <a:alpha val="76078"/>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0" name="Google Shape;90;p1"/>
          <p:cNvPicPr preferRelativeResize="0"/>
          <p:nvPr/>
        </p:nvPicPr>
        <p:blipFill rotWithShape="1">
          <a:blip r:embed="rId3">
            <a:alphaModFix/>
          </a:blip>
          <a:srcRect b="0" l="0" r="0" t="0"/>
          <a:stretch/>
        </p:blipFill>
        <p:spPr>
          <a:xfrm>
            <a:off x="0" y="0"/>
            <a:ext cx="12953975" cy="6858000"/>
          </a:xfrm>
          <a:prstGeom prst="rect">
            <a:avLst/>
          </a:prstGeom>
          <a:noFill/>
          <a:ln>
            <a:noFill/>
          </a:ln>
        </p:spPr>
      </p:pic>
      <p:sp>
        <p:nvSpPr>
          <p:cNvPr id="91" name="Google Shape;91;p1"/>
          <p:cNvSpPr txBox="1"/>
          <p:nvPr>
            <p:ph type="ctrTitle"/>
          </p:nvPr>
        </p:nvSpPr>
        <p:spPr>
          <a:xfrm>
            <a:off x="396175" y="729200"/>
            <a:ext cx="7996200" cy="3692100"/>
          </a:xfrm>
          <a:prstGeom prst="rect">
            <a:avLst/>
          </a:prstGeom>
          <a:noFill/>
          <a:ln>
            <a:noFill/>
          </a:ln>
        </p:spPr>
        <p:txBody>
          <a:bodyPr anchorCtr="0" anchor="ctr" bIns="45700" lIns="91425" spcFirstLastPara="1" rIns="91425" wrap="square" tIns="45700">
            <a:normAutofit/>
          </a:bodyPr>
          <a:lstStyle/>
          <a:p>
            <a:pPr indent="0" lvl="0" marL="0" rtl="0" algn="l">
              <a:lnSpc>
                <a:spcPct val="125000"/>
              </a:lnSpc>
              <a:spcBef>
                <a:spcPts val="0"/>
              </a:spcBef>
              <a:spcAft>
                <a:spcPts val="0"/>
              </a:spcAft>
              <a:buClr>
                <a:schemeClr val="dk1"/>
              </a:buClr>
              <a:buSzPts val="5200"/>
              <a:buFont typeface="Calibri"/>
              <a:buNone/>
            </a:pPr>
            <a:r>
              <a:rPr b="1" lang="en-US" sz="7900"/>
              <a:t>PERFORMANCE METRICS</a:t>
            </a:r>
            <a:endParaRPr b="1" sz="6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7b722692d8_1_39"/>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69" name="Google Shape;169;g27b722692d8_1_39"/>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SMA - 9 vs 20 vs 100</a:t>
            </a:r>
            <a:endParaRPr sz="3600" cap="none">
              <a:latin typeface="Arial Rounded"/>
              <a:ea typeface="Arial Rounded"/>
              <a:cs typeface="Arial Rounded"/>
              <a:sym typeface="Arial Rounded"/>
            </a:endParaRPr>
          </a:p>
        </p:txBody>
      </p:sp>
      <p:pic>
        <p:nvPicPr>
          <p:cNvPr id="170" name="Google Shape;170;g27b722692d8_1_39"/>
          <p:cNvPicPr preferRelativeResize="0"/>
          <p:nvPr/>
        </p:nvPicPr>
        <p:blipFill>
          <a:blip r:embed="rId3">
            <a:alphaModFix/>
          </a:blip>
          <a:stretch>
            <a:fillRect/>
          </a:stretch>
        </p:blipFill>
        <p:spPr>
          <a:xfrm>
            <a:off x="211213" y="1200712"/>
            <a:ext cx="11769573" cy="5325075"/>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7b722692d8_1_47"/>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77" name="Google Shape;177;g27b722692d8_1_47"/>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SMA - 9 vs 20 vs 100 vs 200</a:t>
            </a:r>
            <a:endParaRPr sz="3600" cap="none">
              <a:latin typeface="Arial Rounded"/>
              <a:ea typeface="Arial Rounded"/>
              <a:cs typeface="Arial Rounded"/>
              <a:sym typeface="Arial Rounded"/>
            </a:endParaRPr>
          </a:p>
        </p:txBody>
      </p:sp>
      <p:pic>
        <p:nvPicPr>
          <p:cNvPr id="178" name="Google Shape;178;g27b722692d8_1_47"/>
          <p:cNvPicPr preferRelativeResize="0"/>
          <p:nvPr/>
        </p:nvPicPr>
        <p:blipFill>
          <a:blip r:embed="rId3">
            <a:alphaModFix/>
          </a:blip>
          <a:stretch>
            <a:fillRect/>
          </a:stretch>
        </p:blipFill>
        <p:spPr>
          <a:xfrm>
            <a:off x="220775" y="1176625"/>
            <a:ext cx="11750449" cy="5373249"/>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7b722692d8_1_55"/>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85" name="Google Shape;185;g27b722692d8_1_55"/>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E</a:t>
            </a:r>
            <a:r>
              <a:rPr lang="en-US" sz="3600">
                <a:latin typeface="Arial Rounded"/>
                <a:ea typeface="Arial Rounded"/>
                <a:cs typeface="Arial Rounded"/>
                <a:sym typeface="Arial Rounded"/>
              </a:rPr>
              <a:t>MA - 9</a:t>
            </a:r>
            <a:endParaRPr sz="3600" cap="none">
              <a:latin typeface="Arial Rounded"/>
              <a:ea typeface="Arial Rounded"/>
              <a:cs typeface="Arial Rounded"/>
              <a:sym typeface="Arial Rounded"/>
            </a:endParaRPr>
          </a:p>
        </p:txBody>
      </p:sp>
      <p:pic>
        <p:nvPicPr>
          <p:cNvPr id="186" name="Google Shape;186;g27b722692d8_1_55"/>
          <p:cNvPicPr preferRelativeResize="0"/>
          <p:nvPr/>
        </p:nvPicPr>
        <p:blipFill>
          <a:blip r:embed="rId3">
            <a:alphaModFix/>
          </a:blip>
          <a:stretch>
            <a:fillRect/>
          </a:stretch>
        </p:blipFill>
        <p:spPr>
          <a:xfrm>
            <a:off x="281875" y="1147925"/>
            <a:ext cx="11628250" cy="5430649"/>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7b722692d8_1_63"/>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93" name="Google Shape;193;g27b722692d8_1_63"/>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EMA - 9 vs 20</a:t>
            </a:r>
            <a:endParaRPr sz="3600" cap="none">
              <a:latin typeface="Arial Rounded"/>
              <a:ea typeface="Arial Rounded"/>
              <a:cs typeface="Arial Rounded"/>
              <a:sym typeface="Arial Rounded"/>
            </a:endParaRPr>
          </a:p>
        </p:txBody>
      </p:sp>
      <p:pic>
        <p:nvPicPr>
          <p:cNvPr id="194" name="Google Shape;194;g27b722692d8_1_63"/>
          <p:cNvPicPr preferRelativeResize="0"/>
          <p:nvPr/>
        </p:nvPicPr>
        <p:blipFill>
          <a:blip r:embed="rId3">
            <a:alphaModFix/>
          </a:blip>
          <a:stretch>
            <a:fillRect/>
          </a:stretch>
        </p:blipFill>
        <p:spPr>
          <a:xfrm>
            <a:off x="238575" y="1174975"/>
            <a:ext cx="11714851" cy="5376549"/>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7b722692d8_1_71"/>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01" name="Google Shape;201;g27b722692d8_1_71"/>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EMA - 9 vs 20 vs 100</a:t>
            </a:r>
            <a:endParaRPr sz="3600" cap="none">
              <a:latin typeface="Arial Rounded"/>
              <a:ea typeface="Arial Rounded"/>
              <a:cs typeface="Arial Rounded"/>
              <a:sym typeface="Arial Rounded"/>
            </a:endParaRPr>
          </a:p>
        </p:txBody>
      </p:sp>
      <p:pic>
        <p:nvPicPr>
          <p:cNvPr id="202" name="Google Shape;202;g27b722692d8_1_71"/>
          <p:cNvPicPr preferRelativeResize="0"/>
          <p:nvPr/>
        </p:nvPicPr>
        <p:blipFill>
          <a:blip r:embed="rId3">
            <a:alphaModFix/>
          </a:blip>
          <a:stretch>
            <a:fillRect/>
          </a:stretch>
        </p:blipFill>
        <p:spPr>
          <a:xfrm>
            <a:off x="269412" y="1186650"/>
            <a:ext cx="11653177" cy="535320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7b722692d8_1_79"/>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09" name="Google Shape;209;g27b722692d8_1_79"/>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EMA - 9 vs 20 vs 100 vs 200</a:t>
            </a:r>
            <a:endParaRPr sz="3600" cap="none">
              <a:latin typeface="Arial Rounded"/>
              <a:ea typeface="Arial Rounded"/>
              <a:cs typeface="Arial Rounded"/>
              <a:sym typeface="Arial Rounded"/>
            </a:endParaRPr>
          </a:p>
        </p:txBody>
      </p:sp>
      <p:pic>
        <p:nvPicPr>
          <p:cNvPr id="210" name="Google Shape;210;g27b722692d8_1_79"/>
          <p:cNvPicPr preferRelativeResize="0"/>
          <p:nvPr/>
        </p:nvPicPr>
        <p:blipFill>
          <a:blip r:embed="rId3">
            <a:alphaModFix/>
          </a:blip>
          <a:stretch>
            <a:fillRect/>
          </a:stretch>
        </p:blipFill>
        <p:spPr>
          <a:xfrm>
            <a:off x="281250" y="1191375"/>
            <a:ext cx="11629501" cy="5343751"/>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7b722692d8_1_87"/>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17" name="Google Shape;217;g27b722692d8_1_87"/>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SMA 20 vs EMA 20</a:t>
            </a:r>
            <a:endParaRPr sz="3600" cap="none">
              <a:latin typeface="Arial Rounded"/>
              <a:ea typeface="Arial Rounded"/>
              <a:cs typeface="Arial Rounded"/>
              <a:sym typeface="Arial Rounded"/>
            </a:endParaRPr>
          </a:p>
        </p:txBody>
      </p:sp>
      <p:pic>
        <p:nvPicPr>
          <p:cNvPr id="218" name="Google Shape;218;g27b722692d8_1_87"/>
          <p:cNvPicPr preferRelativeResize="0"/>
          <p:nvPr/>
        </p:nvPicPr>
        <p:blipFill>
          <a:blip r:embed="rId3">
            <a:alphaModFix/>
          </a:blip>
          <a:stretch>
            <a:fillRect/>
          </a:stretch>
        </p:blipFill>
        <p:spPr>
          <a:xfrm>
            <a:off x="265550" y="1223575"/>
            <a:ext cx="11660901" cy="5279351"/>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7b1253467c_0_9"/>
          <p:cNvSpPr txBox="1"/>
          <p:nvPr>
            <p:ph idx="1" type="body"/>
          </p:nvPr>
        </p:nvSpPr>
        <p:spPr>
          <a:xfrm>
            <a:off x="245750" y="877250"/>
            <a:ext cx="11701500" cy="5872200"/>
          </a:xfrm>
          <a:prstGeom prst="rect">
            <a:avLst/>
          </a:prstGeom>
        </p:spPr>
        <p:txBody>
          <a:bodyPr anchorCtr="0" anchor="t" bIns="45700" lIns="91425" spcFirstLastPara="1" rIns="91425" wrap="square" tIns="45700">
            <a:normAutofit/>
          </a:bodyPr>
          <a:lstStyle/>
          <a:p>
            <a:pPr indent="-393700" lvl="0" marL="457200" rtl="0" algn="l">
              <a:lnSpc>
                <a:spcPct val="150000"/>
              </a:lnSpc>
              <a:spcBef>
                <a:spcPts val="360"/>
              </a:spcBef>
              <a:spcAft>
                <a:spcPts val="0"/>
              </a:spcAft>
              <a:buSzPts val="2600"/>
              <a:buAutoNum type="arabicParenR"/>
            </a:pPr>
            <a:r>
              <a:rPr b="1" lang="en-US"/>
              <a:t>Basic 2 EMA crossovers (e.g. 20 EMA and 50 EMA): </a:t>
            </a:r>
            <a:endParaRPr b="1"/>
          </a:p>
          <a:p>
            <a:pPr indent="457200" lvl="0" marL="457200" rtl="0" algn="l">
              <a:lnSpc>
                <a:spcPct val="150000"/>
              </a:lnSpc>
              <a:spcBef>
                <a:spcPts val="360"/>
              </a:spcBef>
              <a:spcAft>
                <a:spcPts val="0"/>
              </a:spcAft>
              <a:buNone/>
            </a:pPr>
            <a:r>
              <a:rPr lang="en-US" sz="2900"/>
              <a:t>You can choose entry position based upon the cross overs as 20 EMA is fast moving and 50 EMA is slow moving. </a:t>
            </a:r>
            <a:endParaRPr sz="2900"/>
          </a:p>
          <a:p>
            <a:pPr indent="-393700" lvl="0" marL="457200" rtl="0" algn="l">
              <a:lnSpc>
                <a:spcPct val="150000"/>
              </a:lnSpc>
              <a:spcBef>
                <a:spcPts val="360"/>
              </a:spcBef>
              <a:spcAft>
                <a:spcPts val="0"/>
              </a:spcAft>
              <a:buSzPts val="2600"/>
              <a:buAutoNum type="arabicParenR"/>
            </a:pPr>
            <a:r>
              <a:rPr b="1" lang="en-US"/>
              <a:t>Golden cross and Death cross strategy (50 EMA and 200 EMA): </a:t>
            </a:r>
            <a:endParaRPr b="1"/>
          </a:p>
          <a:p>
            <a:pPr indent="0" lvl="0" marL="914400" rtl="0" algn="l">
              <a:lnSpc>
                <a:spcPct val="150000"/>
              </a:lnSpc>
              <a:spcBef>
                <a:spcPts val="360"/>
              </a:spcBef>
              <a:spcAft>
                <a:spcPts val="0"/>
              </a:spcAft>
              <a:buNone/>
            </a:pPr>
            <a:r>
              <a:rPr lang="en-US" sz="2900"/>
              <a:t>When 50 EMA crosses 200 (after downtrend) down to up is called</a:t>
            </a:r>
            <a:endParaRPr sz="2900"/>
          </a:p>
          <a:p>
            <a:pPr indent="0" lvl="0" marL="0" rtl="0" algn="l">
              <a:lnSpc>
                <a:spcPct val="150000"/>
              </a:lnSpc>
              <a:spcBef>
                <a:spcPts val="360"/>
              </a:spcBef>
              <a:spcAft>
                <a:spcPts val="0"/>
              </a:spcAft>
              <a:buNone/>
            </a:pPr>
            <a:r>
              <a:rPr lang="en-US" sz="2900"/>
              <a:t>      golden cross, and when 50 EMA crosses 200 EMA, (after uptrend) from  </a:t>
            </a:r>
            <a:endParaRPr sz="2900"/>
          </a:p>
          <a:p>
            <a:pPr indent="0" lvl="0" marL="0" rtl="0" algn="l">
              <a:lnSpc>
                <a:spcPct val="150000"/>
              </a:lnSpc>
              <a:spcBef>
                <a:spcPts val="360"/>
              </a:spcBef>
              <a:spcAft>
                <a:spcPts val="0"/>
              </a:spcAft>
              <a:buNone/>
            </a:pPr>
            <a:r>
              <a:rPr lang="en-US" sz="2900"/>
              <a:t>      up to down it’s called death cross.</a:t>
            </a:r>
            <a:endParaRPr sz="2900"/>
          </a:p>
          <a:p>
            <a:pPr indent="-393700" lvl="0" marL="457200" rtl="0" algn="l">
              <a:lnSpc>
                <a:spcPct val="150000"/>
              </a:lnSpc>
              <a:spcBef>
                <a:spcPts val="360"/>
              </a:spcBef>
              <a:spcAft>
                <a:spcPts val="0"/>
              </a:spcAft>
              <a:buSzPts val="2600"/>
              <a:buAutoNum type="arabicParenR"/>
            </a:pPr>
            <a:r>
              <a:rPr b="1" lang="en-US"/>
              <a:t>Long-term 200 EMA strategy</a:t>
            </a:r>
            <a:endParaRPr b="1"/>
          </a:p>
        </p:txBody>
      </p:sp>
      <p:sp>
        <p:nvSpPr>
          <p:cNvPr id="225" name="Google Shape;225;g27b1253467c_0_9"/>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Methodologies in MA</a:t>
            </a:r>
            <a:endParaRPr sz="36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7b722692d8_1_95"/>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32" name="Google Shape;232;g27b722692d8_1_95"/>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EMA Crossovers (20 vs 50)</a:t>
            </a:r>
            <a:endParaRPr sz="3600" cap="none">
              <a:latin typeface="Arial Rounded"/>
              <a:ea typeface="Arial Rounded"/>
              <a:cs typeface="Arial Rounded"/>
              <a:sym typeface="Arial Rounded"/>
            </a:endParaRPr>
          </a:p>
        </p:txBody>
      </p:sp>
      <p:pic>
        <p:nvPicPr>
          <p:cNvPr id="233" name="Google Shape;233;g27b722692d8_1_95"/>
          <p:cNvPicPr preferRelativeResize="0"/>
          <p:nvPr/>
        </p:nvPicPr>
        <p:blipFill>
          <a:blip r:embed="rId3">
            <a:alphaModFix/>
          </a:blip>
          <a:stretch>
            <a:fillRect/>
          </a:stretch>
        </p:blipFill>
        <p:spPr>
          <a:xfrm>
            <a:off x="304800" y="1233718"/>
            <a:ext cx="11582399" cy="5259058"/>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7b722692d8_1_103"/>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40" name="Google Shape;240;g27b722692d8_1_103"/>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EMA Crossovers (50 vs 200)</a:t>
            </a:r>
            <a:endParaRPr sz="3600" cap="none">
              <a:latin typeface="Arial Rounded"/>
              <a:ea typeface="Arial Rounded"/>
              <a:cs typeface="Arial Rounded"/>
              <a:sym typeface="Arial Rounded"/>
            </a:endParaRPr>
          </a:p>
        </p:txBody>
      </p:sp>
      <p:pic>
        <p:nvPicPr>
          <p:cNvPr id="241" name="Google Shape;241;g27b722692d8_1_103"/>
          <p:cNvPicPr preferRelativeResize="0"/>
          <p:nvPr/>
        </p:nvPicPr>
        <p:blipFill>
          <a:blip r:embed="rId3">
            <a:alphaModFix/>
          </a:blip>
          <a:stretch>
            <a:fillRect/>
          </a:stretch>
        </p:blipFill>
        <p:spPr>
          <a:xfrm>
            <a:off x="196988" y="1179862"/>
            <a:ext cx="11798023" cy="5366774"/>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7b722692d8_0_32"/>
          <p:cNvSpPr txBox="1"/>
          <p:nvPr>
            <p:ph idx="4294967295" type="body"/>
          </p:nvPr>
        </p:nvSpPr>
        <p:spPr>
          <a:xfrm>
            <a:off x="6675875" y="943500"/>
            <a:ext cx="4737900" cy="5422200"/>
          </a:xfrm>
          <a:prstGeom prst="rect">
            <a:avLst/>
          </a:prstGeom>
          <a:noFill/>
        </p:spPr>
        <p:txBody>
          <a:bodyPr anchorCtr="0" anchor="t" bIns="45700" lIns="91425" spcFirstLastPara="1" rIns="91425" wrap="square" tIns="45700">
            <a:normAutofit/>
          </a:bodyPr>
          <a:lstStyle/>
          <a:p>
            <a:pPr indent="0" lvl="0" marL="0" rtl="0" algn="l">
              <a:lnSpc>
                <a:spcPct val="150000"/>
              </a:lnSpc>
              <a:spcBef>
                <a:spcPts val="640"/>
              </a:spcBef>
              <a:spcAft>
                <a:spcPts val="0"/>
              </a:spcAft>
              <a:buNone/>
            </a:pPr>
            <a:r>
              <a:rPr b="1" lang="en-US" sz="4300"/>
              <a:t>“The Trend is your  </a:t>
            </a:r>
            <a:endParaRPr b="1" sz="4300"/>
          </a:p>
          <a:p>
            <a:pPr indent="0" lvl="0" marL="0" rtl="0" algn="l">
              <a:lnSpc>
                <a:spcPct val="150000"/>
              </a:lnSpc>
              <a:spcBef>
                <a:spcPts val="640"/>
              </a:spcBef>
              <a:spcAft>
                <a:spcPts val="0"/>
              </a:spcAft>
              <a:buNone/>
            </a:pPr>
            <a:r>
              <a:rPr b="1" lang="en-US" sz="4300"/>
              <a:t>  friend except at </a:t>
            </a:r>
            <a:endParaRPr b="1" sz="4300"/>
          </a:p>
          <a:p>
            <a:pPr indent="0" lvl="0" marL="0" rtl="0" algn="l">
              <a:lnSpc>
                <a:spcPct val="150000"/>
              </a:lnSpc>
              <a:spcBef>
                <a:spcPts val="640"/>
              </a:spcBef>
              <a:spcAft>
                <a:spcPts val="0"/>
              </a:spcAft>
              <a:buNone/>
            </a:pPr>
            <a:r>
              <a:rPr b="1" lang="en-US" sz="4300"/>
              <a:t>  the end where it   </a:t>
            </a:r>
            <a:endParaRPr b="1" sz="4300"/>
          </a:p>
          <a:p>
            <a:pPr indent="0" lvl="0" marL="0" rtl="0" algn="l">
              <a:lnSpc>
                <a:spcPct val="150000"/>
              </a:lnSpc>
              <a:spcBef>
                <a:spcPts val="640"/>
              </a:spcBef>
              <a:spcAft>
                <a:spcPts val="0"/>
              </a:spcAft>
              <a:buNone/>
            </a:pPr>
            <a:r>
              <a:rPr b="1" lang="en-US" sz="4300"/>
              <a:t>  bends.”</a:t>
            </a:r>
            <a:r>
              <a:rPr b="1" lang="en-US" sz="4200"/>
              <a:t> </a:t>
            </a:r>
            <a:r>
              <a:rPr b="1" lang="en-US"/>
              <a:t>											</a:t>
            </a:r>
            <a:r>
              <a:rPr lang="en-US" sz="2700"/>
              <a:t>- Ed Seykota</a:t>
            </a:r>
            <a:endParaRPr sz="2700"/>
          </a:p>
        </p:txBody>
      </p:sp>
      <p:pic>
        <p:nvPicPr>
          <p:cNvPr id="98" name="Google Shape;98;g27b722692d8_0_32"/>
          <p:cNvPicPr preferRelativeResize="0"/>
          <p:nvPr/>
        </p:nvPicPr>
        <p:blipFill rotWithShape="1">
          <a:blip r:embed="rId3">
            <a:alphaModFix/>
          </a:blip>
          <a:srcRect b="0" l="5123" r="0" t="0"/>
          <a:stretch/>
        </p:blipFill>
        <p:spPr>
          <a:xfrm>
            <a:off x="-49950" y="0"/>
            <a:ext cx="6265475" cy="6858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7b1253467c_0_23"/>
          <p:cNvSpPr txBox="1"/>
          <p:nvPr>
            <p:ph idx="1" type="body"/>
          </p:nvPr>
        </p:nvSpPr>
        <p:spPr>
          <a:xfrm>
            <a:off x="245750" y="1182050"/>
            <a:ext cx="8792100" cy="5872200"/>
          </a:xfrm>
          <a:prstGeom prst="rect">
            <a:avLst/>
          </a:prstGeom>
        </p:spPr>
        <p:txBody>
          <a:bodyPr anchorCtr="0" anchor="t" bIns="45700" lIns="91425" spcFirstLastPara="1" rIns="91425" wrap="square" tIns="45700">
            <a:normAutofit/>
          </a:bodyPr>
          <a:lstStyle/>
          <a:p>
            <a:pPr indent="-419100" lvl="0" marL="457200" rtl="0" algn="l">
              <a:lnSpc>
                <a:spcPct val="150000"/>
              </a:lnSpc>
              <a:spcBef>
                <a:spcPts val="360"/>
              </a:spcBef>
              <a:spcAft>
                <a:spcPts val="0"/>
              </a:spcAft>
              <a:buSzPts val="3000"/>
              <a:buChar char="•"/>
            </a:pPr>
            <a:r>
              <a:rPr lang="en-US" sz="3000"/>
              <a:t>Analysis of current and historical Data.</a:t>
            </a:r>
            <a:endParaRPr sz="3000"/>
          </a:p>
          <a:p>
            <a:pPr indent="-419100" lvl="0" marL="457200" rtl="0" algn="l">
              <a:lnSpc>
                <a:spcPct val="150000"/>
              </a:lnSpc>
              <a:spcBef>
                <a:spcPts val="0"/>
              </a:spcBef>
              <a:spcAft>
                <a:spcPts val="0"/>
              </a:spcAft>
              <a:buSzPts val="3000"/>
              <a:buChar char="•"/>
            </a:pPr>
            <a:r>
              <a:rPr lang="en-US" sz="3000"/>
              <a:t>Strength or weakness of assets </a:t>
            </a:r>
            <a:endParaRPr sz="3000"/>
          </a:p>
          <a:p>
            <a:pPr indent="-419100" lvl="0" marL="457200" rtl="0" algn="l">
              <a:lnSpc>
                <a:spcPct val="150000"/>
              </a:lnSpc>
              <a:spcBef>
                <a:spcPts val="0"/>
              </a:spcBef>
              <a:spcAft>
                <a:spcPts val="0"/>
              </a:spcAft>
              <a:buSzPts val="3000"/>
              <a:buChar char="•"/>
            </a:pPr>
            <a:r>
              <a:rPr lang="en-US" sz="3000"/>
              <a:t>Based on the closing prices of recent trading periods</a:t>
            </a:r>
            <a:endParaRPr sz="3000"/>
          </a:p>
          <a:p>
            <a:pPr indent="-419100" lvl="0" marL="457200" rtl="0" algn="l">
              <a:lnSpc>
                <a:spcPct val="150000"/>
              </a:lnSpc>
              <a:spcBef>
                <a:spcPts val="0"/>
              </a:spcBef>
              <a:spcAft>
                <a:spcPts val="0"/>
              </a:spcAft>
              <a:buSzPts val="3000"/>
              <a:buChar char="•"/>
            </a:pPr>
            <a:r>
              <a:rPr lang="en-US" sz="3000"/>
              <a:t>Momentum Indicator + Oscillator</a:t>
            </a:r>
            <a:endParaRPr sz="3000"/>
          </a:p>
          <a:p>
            <a:pPr indent="0" lvl="0" marL="457200" rtl="0" algn="l">
              <a:lnSpc>
                <a:spcPct val="150000"/>
              </a:lnSpc>
              <a:spcBef>
                <a:spcPts val="360"/>
              </a:spcBef>
              <a:spcAft>
                <a:spcPts val="0"/>
              </a:spcAft>
              <a:buNone/>
            </a:pPr>
            <a:r>
              <a:rPr b="1" lang="en-US" sz="3000"/>
              <a:t>e.g. </a:t>
            </a:r>
            <a:r>
              <a:rPr lang="en-US" sz="3000"/>
              <a:t>Like driving a car on highway.</a:t>
            </a:r>
            <a:endParaRPr sz="3000"/>
          </a:p>
        </p:txBody>
      </p:sp>
      <p:sp>
        <p:nvSpPr>
          <p:cNvPr id="248" name="Google Shape;248;g27b1253467c_0_23"/>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Relative Strength Index (RSI)</a:t>
            </a:r>
            <a:endParaRPr sz="3600" cap="none">
              <a:latin typeface="Arial Rounded"/>
              <a:ea typeface="Arial Rounded"/>
              <a:cs typeface="Arial Rounded"/>
              <a:sym typeface="Arial Rounded"/>
            </a:endParaRPr>
          </a:p>
        </p:txBody>
      </p:sp>
      <p:pic>
        <p:nvPicPr>
          <p:cNvPr id="249" name="Google Shape;249;g27b1253467c_0_23"/>
          <p:cNvPicPr preferRelativeResize="0"/>
          <p:nvPr/>
        </p:nvPicPr>
        <p:blipFill rotWithShape="1">
          <a:blip r:embed="rId3">
            <a:alphaModFix/>
          </a:blip>
          <a:srcRect b="0" l="783" r="0" t="0"/>
          <a:stretch/>
        </p:blipFill>
        <p:spPr>
          <a:xfrm>
            <a:off x="132950" y="4864000"/>
            <a:ext cx="11926099" cy="181820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7b1253467c_0_66"/>
          <p:cNvSpPr txBox="1"/>
          <p:nvPr>
            <p:ph idx="1" type="body"/>
          </p:nvPr>
        </p:nvSpPr>
        <p:spPr>
          <a:xfrm>
            <a:off x="245750" y="953450"/>
            <a:ext cx="11701500" cy="2311200"/>
          </a:xfrm>
          <a:prstGeom prst="rect">
            <a:avLst/>
          </a:prstGeom>
        </p:spPr>
        <p:txBody>
          <a:bodyPr anchorCtr="0" anchor="t" bIns="45700" lIns="91425" spcFirstLastPara="1" rIns="91425" wrap="square" tIns="45700">
            <a:normAutofit/>
          </a:bodyPr>
          <a:lstStyle/>
          <a:p>
            <a:pPr indent="0" lvl="0" marL="457200" rtl="0" algn="l">
              <a:lnSpc>
                <a:spcPct val="150000"/>
              </a:lnSpc>
              <a:spcBef>
                <a:spcPts val="360"/>
              </a:spcBef>
              <a:spcAft>
                <a:spcPts val="0"/>
              </a:spcAft>
              <a:buNone/>
            </a:pPr>
            <a:r>
              <a:rPr b="1" lang="en-US"/>
              <a:t>How to Read RSI?</a:t>
            </a:r>
            <a:endParaRPr b="1"/>
          </a:p>
          <a:p>
            <a:pPr indent="-317500" lvl="0" marL="914400" rtl="0" algn="l">
              <a:lnSpc>
                <a:spcPct val="150000"/>
              </a:lnSpc>
              <a:spcBef>
                <a:spcPts val="360"/>
              </a:spcBef>
              <a:spcAft>
                <a:spcPts val="0"/>
              </a:spcAft>
              <a:buSzPts val="1400"/>
              <a:buChar char="➔"/>
            </a:pPr>
            <a:r>
              <a:rPr lang="en-US" sz="2800"/>
              <a:t>Above upper line, in RSI will mean that it is overbought</a:t>
            </a:r>
            <a:endParaRPr sz="2800"/>
          </a:p>
          <a:p>
            <a:pPr indent="-317500" lvl="0" marL="914400" rtl="0" algn="l">
              <a:lnSpc>
                <a:spcPct val="150000"/>
              </a:lnSpc>
              <a:spcBef>
                <a:spcPts val="0"/>
              </a:spcBef>
              <a:spcAft>
                <a:spcPts val="0"/>
              </a:spcAft>
              <a:buSzPts val="1400"/>
              <a:buChar char="➔"/>
            </a:pPr>
            <a:r>
              <a:rPr lang="en-US" sz="2800"/>
              <a:t>Below lower line in RSI will mean that it is oversold.</a:t>
            </a:r>
            <a:endParaRPr sz="2800"/>
          </a:p>
        </p:txBody>
      </p:sp>
      <p:sp>
        <p:nvSpPr>
          <p:cNvPr id="256" name="Google Shape;256;g27b1253467c_0_66"/>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Relative Strength Index (RSI)</a:t>
            </a:r>
            <a:endParaRPr sz="3600" cap="none">
              <a:latin typeface="Arial Rounded"/>
              <a:ea typeface="Arial Rounded"/>
              <a:cs typeface="Arial Rounded"/>
              <a:sym typeface="Arial Rounded"/>
            </a:endParaRPr>
          </a:p>
        </p:txBody>
      </p:sp>
      <p:pic>
        <p:nvPicPr>
          <p:cNvPr id="257" name="Google Shape;257;g27b1253467c_0_66"/>
          <p:cNvPicPr preferRelativeResize="0"/>
          <p:nvPr/>
        </p:nvPicPr>
        <p:blipFill>
          <a:blip r:embed="rId3">
            <a:alphaModFix/>
          </a:blip>
          <a:stretch>
            <a:fillRect/>
          </a:stretch>
        </p:blipFill>
        <p:spPr>
          <a:xfrm>
            <a:off x="3162927" y="3162950"/>
            <a:ext cx="5867150" cy="339025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7b1253467c_0_29"/>
          <p:cNvSpPr txBox="1"/>
          <p:nvPr>
            <p:ph idx="1" type="body"/>
          </p:nvPr>
        </p:nvSpPr>
        <p:spPr>
          <a:xfrm>
            <a:off x="398150" y="1105850"/>
            <a:ext cx="11701500" cy="5872200"/>
          </a:xfrm>
          <a:prstGeom prst="rect">
            <a:avLst/>
          </a:prstGeom>
        </p:spPr>
        <p:txBody>
          <a:bodyPr anchorCtr="0" anchor="t" bIns="45700" lIns="91425" spcFirstLastPara="1" rIns="91425" wrap="square" tIns="45700">
            <a:normAutofit/>
          </a:bodyPr>
          <a:lstStyle/>
          <a:p>
            <a:pPr indent="-381000" lvl="0" marL="457200" rtl="0" algn="l">
              <a:lnSpc>
                <a:spcPct val="150000"/>
              </a:lnSpc>
              <a:spcBef>
                <a:spcPts val="360"/>
              </a:spcBef>
              <a:spcAft>
                <a:spcPts val="0"/>
              </a:spcAft>
              <a:buSzPts val="2400"/>
              <a:buAutoNum type="arabicParenR"/>
            </a:pPr>
            <a:r>
              <a:rPr lang="en-US" sz="2800"/>
              <a:t>At a basic level most people get at oversold region and transfer at </a:t>
            </a:r>
            <a:r>
              <a:rPr lang="en-US" sz="2800"/>
              <a:t>overbought</a:t>
            </a:r>
            <a:r>
              <a:rPr lang="en-US" sz="2800"/>
              <a:t> region.</a:t>
            </a:r>
            <a:endParaRPr sz="2800"/>
          </a:p>
          <a:p>
            <a:pPr indent="-381000" lvl="0" marL="457200" rtl="0" algn="l">
              <a:lnSpc>
                <a:spcPct val="150000"/>
              </a:lnSpc>
              <a:spcBef>
                <a:spcPts val="0"/>
              </a:spcBef>
              <a:spcAft>
                <a:spcPts val="0"/>
              </a:spcAft>
              <a:buSzPts val="2400"/>
              <a:buAutoNum type="arabicParenR"/>
            </a:pPr>
            <a:r>
              <a:rPr b="1" lang="en-US" sz="2800"/>
              <a:t>Draw a line</a:t>
            </a:r>
            <a:r>
              <a:rPr lang="en-US" sz="2800"/>
              <a:t> at 50 in RSI graph.</a:t>
            </a:r>
            <a:endParaRPr sz="2800"/>
          </a:p>
          <a:p>
            <a:pPr indent="-393700" lvl="0" marL="914400" rtl="0" algn="l">
              <a:lnSpc>
                <a:spcPct val="150000"/>
              </a:lnSpc>
              <a:spcBef>
                <a:spcPts val="0"/>
              </a:spcBef>
              <a:spcAft>
                <a:spcPts val="0"/>
              </a:spcAft>
              <a:buSzPts val="2600"/>
              <a:buChar char="•"/>
            </a:pPr>
            <a:r>
              <a:rPr lang="en-US" sz="2600"/>
              <a:t>If most of the dealing is above the 50 line then it’s ‘bullish’ environment. </a:t>
            </a:r>
            <a:endParaRPr sz="2600"/>
          </a:p>
          <a:p>
            <a:pPr indent="-393700" lvl="0" marL="914400" rtl="0" algn="l">
              <a:lnSpc>
                <a:spcPct val="150000"/>
              </a:lnSpc>
              <a:spcBef>
                <a:spcPts val="0"/>
              </a:spcBef>
              <a:spcAft>
                <a:spcPts val="0"/>
              </a:spcAft>
              <a:buSzPts val="2600"/>
              <a:buChar char="•"/>
            </a:pPr>
            <a:r>
              <a:rPr lang="en-US" sz="2600"/>
              <a:t>If most of the dealing is below 50 line then it’s ‘bearish’</a:t>
            </a:r>
            <a:r>
              <a:rPr i="1" lang="en-US" sz="2600"/>
              <a:t> </a:t>
            </a:r>
            <a:r>
              <a:rPr lang="en-US" sz="2600"/>
              <a:t>environment</a:t>
            </a:r>
            <a:r>
              <a:rPr lang="en-US" sz="2600"/>
              <a:t>.</a:t>
            </a:r>
            <a:endParaRPr sz="2600"/>
          </a:p>
          <a:p>
            <a:pPr indent="-381000" lvl="0" marL="457200" rtl="0" algn="l">
              <a:lnSpc>
                <a:spcPct val="150000"/>
              </a:lnSpc>
              <a:spcBef>
                <a:spcPts val="0"/>
              </a:spcBef>
              <a:spcAft>
                <a:spcPts val="0"/>
              </a:spcAft>
              <a:buSzPts val="2400"/>
              <a:buAutoNum type="arabicParenR"/>
            </a:pPr>
            <a:r>
              <a:rPr lang="en-US" sz="2800"/>
              <a:t>One can look at trends on </a:t>
            </a:r>
            <a:r>
              <a:rPr b="1" lang="en-US" sz="2800"/>
              <a:t>multiple time frames</a:t>
            </a:r>
            <a:r>
              <a:rPr lang="en-US" sz="2800"/>
              <a:t> e.g. if trend is upwards in long time frame then asset evaluation variations in shorter time frame wouldn’t affect your position.</a:t>
            </a:r>
            <a:endParaRPr b="1"/>
          </a:p>
        </p:txBody>
      </p:sp>
      <p:sp>
        <p:nvSpPr>
          <p:cNvPr id="264" name="Google Shape;264;g27b1253467c_0_29"/>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Methodologies in RSI</a:t>
            </a:r>
            <a:endParaRPr sz="36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7b722692d8_1_113"/>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Methodologies in RSI</a:t>
            </a:r>
            <a:endParaRPr sz="3600" cap="none">
              <a:latin typeface="Arial Rounded"/>
              <a:ea typeface="Arial Rounded"/>
              <a:cs typeface="Arial Rounded"/>
              <a:sym typeface="Arial Rounded"/>
            </a:endParaRPr>
          </a:p>
        </p:txBody>
      </p:sp>
      <p:pic>
        <p:nvPicPr>
          <p:cNvPr id="271" name="Google Shape;271;g27b722692d8_1_113"/>
          <p:cNvPicPr preferRelativeResize="0"/>
          <p:nvPr/>
        </p:nvPicPr>
        <p:blipFill>
          <a:blip r:embed="rId3">
            <a:alphaModFix/>
          </a:blip>
          <a:stretch>
            <a:fillRect/>
          </a:stretch>
        </p:blipFill>
        <p:spPr>
          <a:xfrm>
            <a:off x="182750" y="1152150"/>
            <a:ext cx="11826502" cy="5398801"/>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7b1253467c_0_59"/>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RSI Divergence</a:t>
            </a:r>
            <a:endParaRPr sz="3600" cap="none">
              <a:latin typeface="Arial Rounded"/>
              <a:ea typeface="Arial Rounded"/>
              <a:cs typeface="Arial Rounded"/>
              <a:sym typeface="Arial Rounded"/>
            </a:endParaRPr>
          </a:p>
        </p:txBody>
      </p:sp>
      <p:pic>
        <p:nvPicPr>
          <p:cNvPr id="278" name="Google Shape;278;g27b1253467c_0_59"/>
          <p:cNvPicPr preferRelativeResize="0"/>
          <p:nvPr/>
        </p:nvPicPr>
        <p:blipFill>
          <a:blip r:embed="rId3">
            <a:alphaModFix/>
          </a:blip>
          <a:stretch>
            <a:fillRect/>
          </a:stretch>
        </p:blipFill>
        <p:spPr>
          <a:xfrm>
            <a:off x="581950" y="3537298"/>
            <a:ext cx="5366925" cy="2833727"/>
          </a:xfrm>
          <a:prstGeom prst="rect">
            <a:avLst/>
          </a:prstGeom>
          <a:noFill/>
          <a:ln>
            <a:noFill/>
          </a:ln>
        </p:spPr>
      </p:pic>
      <p:pic>
        <p:nvPicPr>
          <p:cNvPr id="279" name="Google Shape;279;g27b1253467c_0_59"/>
          <p:cNvPicPr preferRelativeResize="0"/>
          <p:nvPr/>
        </p:nvPicPr>
        <p:blipFill>
          <a:blip r:embed="rId4">
            <a:alphaModFix/>
          </a:blip>
          <a:stretch>
            <a:fillRect/>
          </a:stretch>
        </p:blipFill>
        <p:spPr>
          <a:xfrm>
            <a:off x="6465301" y="3428988"/>
            <a:ext cx="5366923" cy="3018894"/>
          </a:xfrm>
          <a:prstGeom prst="rect">
            <a:avLst/>
          </a:prstGeom>
          <a:noFill/>
          <a:ln cap="flat" cmpd="sng" w="28575">
            <a:solidFill>
              <a:schemeClr val="dk1"/>
            </a:solidFill>
            <a:prstDash val="solid"/>
            <a:round/>
            <a:headEnd len="sm" w="sm" type="none"/>
            <a:tailEnd len="sm" w="sm" type="none"/>
          </a:ln>
        </p:spPr>
      </p:pic>
      <p:sp>
        <p:nvSpPr>
          <p:cNvPr id="280" name="Google Shape;280;g27b1253467c_0_59"/>
          <p:cNvSpPr txBox="1"/>
          <p:nvPr/>
        </p:nvSpPr>
        <p:spPr>
          <a:xfrm>
            <a:off x="950350" y="1315475"/>
            <a:ext cx="8531700" cy="1523700"/>
          </a:xfrm>
          <a:prstGeom prst="rect">
            <a:avLst/>
          </a:prstGeom>
          <a:noFill/>
          <a:ln>
            <a:noFill/>
          </a:ln>
        </p:spPr>
        <p:txBody>
          <a:bodyPr anchorCtr="0" anchor="t" bIns="91425" lIns="91425" spcFirstLastPara="1" rIns="91425" wrap="square" tIns="91425">
            <a:spAutoFit/>
          </a:bodyPr>
          <a:lstStyle/>
          <a:p>
            <a:pPr indent="-412750" lvl="0" marL="457200" rtl="0" algn="l">
              <a:lnSpc>
                <a:spcPct val="200000"/>
              </a:lnSpc>
              <a:spcBef>
                <a:spcPts val="0"/>
              </a:spcBef>
              <a:spcAft>
                <a:spcPts val="0"/>
              </a:spcAft>
              <a:buSzPts val="2900"/>
              <a:buFont typeface="Calibri"/>
              <a:buChar char="●"/>
            </a:pPr>
            <a:r>
              <a:rPr lang="en-US" sz="2900">
                <a:latin typeface="Calibri"/>
                <a:ea typeface="Calibri"/>
                <a:cs typeface="Calibri"/>
                <a:sym typeface="Calibri"/>
              </a:rPr>
              <a:t>Demand </a:t>
            </a:r>
            <a:r>
              <a:rPr b="1" lang="en-US" sz="2900">
                <a:latin typeface="Calibri"/>
                <a:ea typeface="Calibri"/>
                <a:cs typeface="Calibri"/>
                <a:sym typeface="Calibri"/>
              </a:rPr>
              <a:t>↑</a:t>
            </a:r>
            <a:r>
              <a:rPr lang="en-US" sz="2900">
                <a:latin typeface="Calibri"/>
                <a:ea typeface="Calibri"/>
                <a:cs typeface="Calibri"/>
                <a:sym typeface="Calibri"/>
              </a:rPr>
              <a:t>   ⇒    Supply </a:t>
            </a:r>
            <a:r>
              <a:rPr b="1" lang="en-US" sz="2900">
                <a:latin typeface="Calibri"/>
                <a:ea typeface="Calibri"/>
                <a:cs typeface="Calibri"/>
                <a:sym typeface="Calibri"/>
              </a:rPr>
              <a:t>↓</a:t>
            </a:r>
            <a:endParaRPr b="1" sz="2900">
              <a:latin typeface="Calibri"/>
              <a:ea typeface="Calibri"/>
              <a:cs typeface="Calibri"/>
              <a:sym typeface="Calibri"/>
            </a:endParaRPr>
          </a:p>
          <a:p>
            <a:pPr indent="-412750" lvl="0" marL="457200" rtl="0" algn="l">
              <a:lnSpc>
                <a:spcPct val="200000"/>
              </a:lnSpc>
              <a:spcBef>
                <a:spcPts val="0"/>
              </a:spcBef>
              <a:spcAft>
                <a:spcPts val="0"/>
              </a:spcAft>
              <a:buSzPts val="2900"/>
              <a:buFont typeface="Calibri"/>
              <a:buChar char="●"/>
            </a:pPr>
            <a:r>
              <a:rPr lang="en-US" sz="2900">
                <a:solidFill>
                  <a:schemeClr val="dk1"/>
                </a:solidFill>
                <a:latin typeface="Calibri"/>
                <a:ea typeface="Calibri"/>
                <a:cs typeface="Calibri"/>
                <a:sym typeface="Calibri"/>
              </a:rPr>
              <a:t>Demand </a:t>
            </a:r>
            <a:r>
              <a:rPr b="1" lang="en-US" sz="2900">
                <a:solidFill>
                  <a:schemeClr val="dk1"/>
                </a:solidFill>
                <a:latin typeface="Calibri"/>
                <a:ea typeface="Calibri"/>
                <a:cs typeface="Calibri"/>
                <a:sym typeface="Calibri"/>
              </a:rPr>
              <a:t>↓</a:t>
            </a:r>
            <a:r>
              <a:rPr lang="en-US" sz="2900">
                <a:solidFill>
                  <a:schemeClr val="dk1"/>
                </a:solidFill>
                <a:latin typeface="Calibri"/>
                <a:ea typeface="Calibri"/>
                <a:cs typeface="Calibri"/>
                <a:sym typeface="Calibri"/>
              </a:rPr>
              <a:t>   ⇒    Supply </a:t>
            </a:r>
            <a:r>
              <a:rPr b="1" lang="en-US" sz="2900">
                <a:solidFill>
                  <a:schemeClr val="dk1"/>
                </a:solidFill>
                <a:latin typeface="Calibri"/>
                <a:ea typeface="Calibri"/>
                <a:cs typeface="Calibri"/>
                <a:sym typeface="Calibri"/>
              </a:rPr>
              <a:t>↑</a:t>
            </a:r>
            <a:endParaRPr b="1" sz="2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7b1253467c_0_75"/>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RSI Divergence</a:t>
            </a:r>
            <a:endParaRPr sz="3600" cap="none">
              <a:latin typeface="Arial Rounded"/>
              <a:ea typeface="Arial Rounded"/>
              <a:cs typeface="Arial Rounded"/>
              <a:sym typeface="Arial Rounded"/>
            </a:endParaRPr>
          </a:p>
        </p:txBody>
      </p:sp>
      <p:grpSp>
        <p:nvGrpSpPr>
          <p:cNvPr id="287" name="Google Shape;287;g27b1253467c_0_75"/>
          <p:cNvGrpSpPr/>
          <p:nvPr/>
        </p:nvGrpSpPr>
        <p:grpSpPr>
          <a:xfrm>
            <a:off x="852125" y="1088800"/>
            <a:ext cx="10487744" cy="2340200"/>
            <a:chOff x="852125" y="1088800"/>
            <a:chExt cx="10487744" cy="2340200"/>
          </a:xfrm>
        </p:grpSpPr>
        <p:cxnSp>
          <p:nvCxnSpPr>
            <p:cNvPr id="288" name="Google Shape;288;g27b1253467c_0_75"/>
            <p:cNvCxnSpPr>
              <a:stCxn id="289" idx="2"/>
              <a:endCxn id="290" idx="0"/>
            </p:cNvCxnSpPr>
            <p:nvPr/>
          </p:nvCxnSpPr>
          <p:spPr>
            <a:xfrm flipH="1" rot="-5400000">
              <a:off x="7246197" y="388600"/>
              <a:ext cx="442500" cy="2742900"/>
            </a:xfrm>
            <a:prstGeom prst="bentConnector3">
              <a:avLst>
                <a:gd fmla="val 49995" name="adj1"/>
              </a:avLst>
            </a:prstGeom>
            <a:noFill/>
            <a:ln cap="flat" cmpd="sng" w="9525">
              <a:solidFill>
                <a:schemeClr val="dk1"/>
              </a:solidFill>
              <a:prstDash val="solid"/>
              <a:round/>
              <a:headEnd len="med" w="med" type="diamond"/>
              <a:tailEnd len="med" w="med" type="diamond"/>
            </a:ln>
          </p:spPr>
        </p:cxnSp>
        <p:cxnSp>
          <p:nvCxnSpPr>
            <p:cNvPr id="291" name="Google Shape;291;g27b1253467c_0_75"/>
            <p:cNvCxnSpPr>
              <a:stCxn id="292" idx="2"/>
              <a:endCxn id="293" idx="0"/>
            </p:cNvCxnSpPr>
            <p:nvPr/>
          </p:nvCxnSpPr>
          <p:spPr>
            <a:xfrm flipH="1" rot="-5400000">
              <a:off x="3734019" y="2050461"/>
              <a:ext cx="547800" cy="1309500"/>
            </a:xfrm>
            <a:prstGeom prst="bentConnector3">
              <a:avLst>
                <a:gd fmla="val 50000" name="adj1"/>
              </a:avLst>
            </a:prstGeom>
            <a:noFill/>
            <a:ln cap="flat" cmpd="sng" w="9525">
              <a:solidFill>
                <a:schemeClr val="dk1"/>
              </a:solidFill>
              <a:prstDash val="solid"/>
              <a:round/>
              <a:headEnd len="med" w="med" type="diamond"/>
              <a:tailEnd len="med" w="med" type="diamond"/>
            </a:ln>
          </p:spPr>
        </p:cxnSp>
        <p:cxnSp>
          <p:nvCxnSpPr>
            <p:cNvPr id="294" name="Google Shape;294;g27b1253467c_0_75"/>
            <p:cNvCxnSpPr>
              <a:stCxn id="295" idx="0"/>
              <a:endCxn id="292" idx="2"/>
            </p:cNvCxnSpPr>
            <p:nvPr/>
          </p:nvCxnSpPr>
          <p:spPr>
            <a:xfrm rot="-5400000">
              <a:off x="2424425" y="2050350"/>
              <a:ext cx="547800" cy="1309500"/>
            </a:xfrm>
            <a:prstGeom prst="bentConnector3">
              <a:avLst>
                <a:gd fmla="val 50000" name="adj1"/>
              </a:avLst>
            </a:prstGeom>
            <a:noFill/>
            <a:ln cap="flat" cmpd="sng" w="9525">
              <a:solidFill>
                <a:schemeClr val="dk1"/>
              </a:solidFill>
              <a:prstDash val="solid"/>
              <a:round/>
              <a:headEnd len="med" w="med" type="diamond"/>
              <a:tailEnd len="med" w="med" type="diamond"/>
            </a:ln>
          </p:spPr>
        </p:cxnSp>
        <p:cxnSp>
          <p:nvCxnSpPr>
            <p:cNvPr id="296" name="Google Shape;296;g27b1253467c_0_75"/>
            <p:cNvCxnSpPr>
              <a:stCxn id="290" idx="2"/>
              <a:endCxn id="297" idx="0"/>
            </p:cNvCxnSpPr>
            <p:nvPr/>
          </p:nvCxnSpPr>
          <p:spPr>
            <a:xfrm flipH="1" rot="-5400000">
              <a:off x="9219675" y="2050461"/>
              <a:ext cx="547800" cy="1309500"/>
            </a:xfrm>
            <a:prstGeom prst="bentConnector3">
              <a:avLst>
                <a:gd fmla="val 50000" name="adj1"/>
              </a:avLst>
            </a:prstGeom>
            <a:noFill/>
            <a:ln cap="flat" cmpd="sng" w="9525">
              <a:solidFill>
                <a:schemeClr val="dk1"/>
              </a:solidFill>
              <a:prstDash val="solid"/>
              <a:round/>
              <a:headEnd len="med" w="med" type="diamond"/>
              <a:tailEnd len="med" w="med" type="diamond"/>
            </a:ln>
          </p:spPr>
        </p:cxnSp>
        <p:cxnSp>
          <p:nvCxnSpPr>
            <p:cNvPr id="298" name="Google Shape;298;g27b1253467c_0_75"/>
            <p:cNvCxnSpPr>
              <a:stCxn id="299" idx="0"/>
              <a:endCxn id="290" idx="2"/>
            </p:cNvCxnSpPr>
            <p:nvPr/>
          </p:nvCxnSpPr>
          <p:spPr>
            <a:xfrm rot="-5400000">
              <a:off x="7910080" y="2050350"/>
              <a:ext cx="547800" cy="1309500"/>
            </a:xfrm>
            <a:prstGeom prst="bentConnector3">
              <a:avLst>
                <a:gd fmla="val 50000" name="adj1"/>
              </a:avLst>
            </a:prstGeom>
            <a:noFill/>
            <a:ln cap="flat" cmpd="sng" w="9525">
              <a:solidFill>
                <a:schemeClr val="dk1"/>
              </a:solidFill>
              <a:prstDash val="solid"/>
              <a:round/>
              <a:headEnd len="med" w="med" type="diamond"/>
              <a:tailEnd len="med" w="med" type="diamond"/>
            </a:ln>
          </p:spPr>
        </p:cxnSp>
        <p:cxnSp>
          <p:nvCxnSpPr>
            <p:cNvPr id="300" name="Google Shape;300;g27b1253467c_0_75"/>
            <p:cNvCxnSpPr>
              <a:stCxn id="292" idx="0"/>
              <a:endCxn id="289" idx="2"/>
            </p:cNvCxnSpPr>
            <p:nvPr/>
          </p:nvCxnSpPr>
          <p:spPr>
            <a:xfrm rot="-5400000">
              <a:off x="4503369" y="388611"/>
              <a:ext cx="442500" cy="2742900"/>
            </a:xfrm>
            <a:prstGeom prst="bentConnector3">
              <a:avLst>
                <a:gd fmla="val 49995" name="adj1"/>
              </a:avLst>
            </a:prstGeom>
            <a:noFill/>
            <a:ln cap="flat" cmpd="sng" w="9525">
              <a:solidFill>
                <a:schemeClr val="dk1"/>
              </a:solidFill>
              <a:prstDash val="solid"/>
              <a:round/>
              <a:headEnd len="med" w="med" type="diamond"/>
              <a:tailEnd len="med" w="med" type="diamond"/>
            </a:ln>
          </p:spPr>
        </p:cxnSp>
        <p:sp>
          <p:nvSpPr>
            <p:cNvPr id="289" name="Google Shape;289;g27b1253467c_0_75"/>
            <p:cNvSpPr txBox="1"/>
            <p:nvPr/>
          </p:nvSpPr>
          <p:spPr>
            <a:xfrm>
              <a:off x="4904547" y="1088800"/>
              <a:ext cx="2382900" cy="450000"/>
            </a:xfrm>
            <a:prstGeom prst="rect">
              <a:avLst/>
            </a:prstGeom>
            <a:noFill/>
            <a:ln cap="flat" cmpd="sng" w="2857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000">
                  <a:solidFill>
                    <a:schemeClr val="dk1"/>
                  </a:solidFill>
                  <a:latin typeface="Roboto"/>
                  <a:ea typeface="Roboto"/>
                  <a:cs typeface="Roboto"/>
                  <a:sym typeface="Roboto"/>
                </a:rPr>
                <a:t>Graph</a:t>
              </a:r>
              <a:endParaRPr sz="2000">
                <a:solidFill>
                  <a:schemeClr val="dk1"/>
                </a:solidFill>
                <a:latin typeface="Roboto"/>
                <a:ea typeface="Roboto"/>
                <a:cs typeface="Roboto"/>
                <a:sym typeface="Roboto"/>
              </a:endParaRPr>
            </a:p>
          </p:txBody>
        </p:sp>
        <p:sp>
          <p:nvSpPr>
            <p:cNvPr id="292" name="Google Shape;292;g27b1253467c_0_75"/>
            <p:cNvSpPr txBox="1"/>
            <p:nvPr/>
          </p:nvSpPr>
          <p:spPr>
            <a:xfrm>
              <a:off x="2161719" y="1981311"/>
              <a:ext cx="2382900" cy="450000"/>
            </a:xfrm>
            <a:prstGeom prst="rect">
              <a:avLst/>
            </a:prstGeom>
            <a:noFill/>
            <a:ln cap="flat" cmpd="sng" w="2857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100">
                  <a:solidFill>
                    <a:schemeClr val="dk1"/>
                  </a:solidFill>
                  <a:latin typeface="Roboto"/>
                  <a:ea typeface="Roboto"/>
                  <a:cs typeface="Roboto"/>
                  <a:sym typeface="Roboto"/>
                </a:rPr>
                <a:t>Moving</a:t>
              </a:r>
              <a:r>
                <a:rPr lang="en-US" sz="2100">
                  <a:solidFill>
                    <a:schemeClr val="dk1"/>
                  </a:solidFill>
                  <a:latin typeface="Roboto"/>
                  <a:ea typeface="Roboto"/>
                  <a:cs typeface="Roboto"/>
                  <a:sym typeface="Roboto"/>
                </a:rPr>
                <a:t> Up</a:t>
              </a:r>
              <a:endParaRPr sz="2100">
                <a:solidFill>
                  <a:schemeClr val="dk1"/>
                </a:solidFill>
                <a:latin typeface="Roboto"/>
                <a:ea typeface="Roboto"/>
                <a:cs typeface="Roboto"/>
                <a:sym typeface="Roboto"/>
              </a:endParaRPr>
            </a:p>
          </p:txBody>
        </p:sp>
        <p:sp>
          <p:nvSpPr>
            <p:cNvPr id="290" name="Google Shape;290;g27b1253467c_0_75"/>
            <p:cNvSpPr txBox="1"/>
            <p:nvPr/>
          </p:nvSpPr>
          <p:spPr>
            <a:xfrm>
              <a:off x="7647375" y="1981311"/>
              <a:ext cx="2382900" cy="450000"/>
            </a:xfrm>
            <a:prstGeom prst="rect">
              <a:avLst/>
            </a:prstGeom>
            <a:noFill/>
            <a:ln cap="flat" cmpd="sng" w="2857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100">
                  <a:solidFill>
                    <a:schemeClr val="dk1"/>
                  </a:solidFill>
                  <a:latin typeface="Roboto"/>
                  <a:ea typeface="Roboto"/>
                  <a:cs typeface="Roboto"/>
                  <a:sym typeface="Roboto"/>
                </a:rPr>
                <a:t>Moving Down</a:t>
              </a:r>
              <a:endParaRPr sz="2100">
                <a:solidFill>
                  <a:schemeClr val="dk1"/>
                </a:solidFill>
                <a:latin typeface="Roboto"/>
                <a:ea typeface="Roboto"/>
                <a:cs typeface="Roboto"/>
                <a:sym typeface="Roboto"/>
              </a:endParaRPr>
            </a:p>
          </p:txBody>
        </p:sp>
        <p:sp>
          <p:nvSpPr>
            <p:cNvPr id="297" name="Google Shape;297;g27b1253467c_0_75"/>
            <p:cNvSpPr txBox="1"/>
            <p:nvPr/>
          </p:nvSpPr>
          <p:spPr>
            <a:xfrm>
              <a:off x="8956969" y="2979000"/>
              <a:ext cx="2382900" cy="450000"/>
            </a:xfrm>
            <a:prstGeom prst="rect">
              <a:avLst/>
            </a:prstGeom>
            <a:noFill/>
            <a:ln cap="flat" cmpd="sng" w="2857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100">
                  <a:solidFill>
                    <a:schemeClr val="dk1"/>
                  </a:solidFill>
                  <a:latin typeface="Roboto"/>
                  <a:ea typeface="Roboto"/>
                  <a:cs typeface="Roboto"/>
                  <a:sym typeface="Roboto"/>
                </a:rPr>
                <a:t>Lower Highs</a:t>
              </a:r>
              <a:endParaRPr sz="2100">
                <a:solidFill>
                  <a:schemeClr val="dk1"/>
                </a:solidFill>
                <a:latin typeface="Roboto"/>
                <a:ea typeface="Roboto"/>
                <a:cs typeface="Roboto"/>
                <a:sym typeface="Roboto"/>
              </a:endParaRPr>
            </a:p>
          </p:txBody>
        </p:sp>
        <p:sp>
          <p:nvSpPr>
            <p:cNvPr id="299" name="Google Shape;299;g27b1253467c_0_75"/>
            <p:cNvSpPr txBox="1"/>
            <p:nvPr/>
          </p:nvSpPr>
          <p:spPr>
            <a:xfrm>
              <a:off x="6337780" y="2979000"/>
              <a:ext cx="2382900" cy="450000"/>
            </a:xfrm>
            <a:prstGeom prst="rect">
              <a:avLst/>
            </a:prstGeom>
            <a:noFill/>
            <a:ln cap="flat" cmpd="sng" w="2857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100">
                  <a:solidFill>
                    <a:schemeClr val="dk1"/>
                  </a:solidFill>
                  <a:latin typeface="Roboto"/>
                  <a:ea typeface="Roboto"/>
                  <a:cs typeface="Roboto"/>
                  <a:sym typeface="Roboto"/>
                </a:rPr>
                <a:t>Lower Lows</a:t>
              </a:r>
              <a:endParaRPr sz="2100">
                <a:solidFill>
                  <a:schemeClr val="dk1"/>
                </a:solidFill>
                <a:latin typeface="Roboto"/>
                <a:ea typeface="Roboto"/>
                <a:cs typeface="Roboto"/>
                <a:sym typeface="Roboto"/>
              </a:endParaRPr>
            </a:p>
          </p:txBody>
        </p:sp>
        <p:sp>
          <p:nvSpPr>
            <p:cNvPr id="293" name="Google Shape;293;g27b1253467c_0_75"/>
            <p:cNvSpPr txBox="1"/>
            <p:nvPr/>
          </p:nvSpPr>
          <p:spPr>
            <a:xfrm>
              <a:off x="3471314" y="2979000"/>
              <a:ext cx="2382900" cy="450000"/>
            </a:xfrm>
            <a:prstGeom prst="rect">
              <a:avLst/>
            </a:prstGeom>
            <a:noFill/>
            <a:ln cap="flat" cmpd="sng" w="2857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100">
                  <a:solidFill>
                    <a:schemeClr val="dk1"/>
                  </a:solidFill>
                  <a:latin typeface="Roboto"/>
                  <a:ea typeface="Roboto"/>
                  <a:cs typeface="Roboto"/>
                  <a:sym typeface="Roboto"/>
                </a:rPr>
                <a:t>Higher Lows</a:t>
              </a:r>
              <a:endParaRPr sz="2100">
                <a:solidFill>
                  <a:schemeClr val="dk1"/>
                </a:solidFill>
                <a:latin typeface="Roboto"/>
                <a:ea typeface="Roboto"/>
                <a:cs typeface="Roboto"/>
                <a:sym typeface="Roboto"/>
              </a:endParaRPr>
            </a:p>
          </p:txBody>
        </p:sp>
        <p:sp>
          <p:nvSpPr>
            <p:cNvPr id="295" name="Google Shape;295;g27b1253467c_0_75"/>
            <p:cNvSpPr txBox="1"/>
            <p:nvPr/>
          </p:nvSpPr>
          <p:spPr>
            <a:xfrm>
              <a:off x="852125" y="2979000"/>
              <a:ext cx="2382900" cy="450000"/>
            </a:xfrm>
            <a:prstGeom prst="rect">
              <a:avLst/>
            </a:prstGeom>
            <a:noFill/>
            <a:ln cap="flat" cmpd="sng" w="2857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100">
                  <a:solidFill>
                    <a:schemeClr val="dk1"/>
                  </a:solidFill>
                  <a:latin typeface="Roboto"/>
                  <a:ea typeface="Roboto"/>
                  <a:cs typeface="Roboto"/>
                  <a:sym typeface="Roboto"/>
                </a:rPr>
                <a:t>Higher Highs</a:t>
              </a:r>
              <a:endParaRPr sz="2100">
                <a:solidFill>
                  <a:schemeClr val="dk1"/>
                </a:solidFill>
                <a:latin typeface="Roboto"/>
                <a:ea typeface="Roboto"/>
                <a:cs typeface="Roboto"/>
                <a:sym typeface="Roboto"/>
              </a:endParaRPr>
            </a:p>
          </p:txBody>
        </p:sp>
      </p:grpSp>
      <p:pic>
        <p:nvPicPr>
          <p:cNvPr id="301" name="Google Shape;301;g27b1253467c_0_75"/>
          <p:cNvPicPr preferRelativeResize="0"/>
          <p:nvPr/>
        </p:nvPicPr>
        <p:blipFill rotWithShape="1">
          <a:blip r:embed="rId3">
            <a:alphaModFix/>
          </a:blip>
          <a:srcRect b="4056" l="0" r="0" t="4984"/>
          <a:stretch/>
        </p:blipFill>
        <p:spPr>
          <a:xfrm>
            <a:off x="2194225" y="3592300"/>
            <a:ext cx="7803551" cy="3114825"/>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7b1253467c_0_36"/>
          <p:cNvSpPr txBox="1"/>
          <p:nvPr>
            <p:ph idx="1" type="body"/>
          </p:nvPr>
        </p:nvSpPr>
        <p:spPr>
          <a:xfrm>
            <a:off x="0" y="1057600"/>
            <a:ext cx="6096000" cy="939000"/>
          </a:xfrm>
          <a:prstGeom prst="rect">
            <a:avLst/>
          </a:prstGeom>
        </p:spPr>
        <p:txBody>
          <a:bodyPr anchorCtr="0" anchor="t" bIns="45700" lIns="91425" spcFirstLastPara="1" rIns="91425" wrap="square" tIns="45700">
            <a:normAutofit/>
          </a:bodyPr>
          <a:lstStyle/>
          <a:p>
            <a:pPr indent="-431800" lvl="0" marL="914400" rtl="0" algn="l">
              <a:lnSpc>
                <a:spcPct val="100000"/>
              </a:lnSpc>
              <a:spcBef>
                <a:spcPts val="360"/>
              </a:spcBef>
              <a:spcAft>
                <a:spcPts val="0"/>
              </a:spcAft>
              <a:buSzPts val="3200"/>
              <a:buChar char="•"/>
            </a:pPr>
            <a:r>
              <a:rPr lang="en-US" sz="3000"/>
              <a:t>Mostly for Trend Reversal</a:t>
            </a:r>
            <a:endParaRPr sz="3000"/>
          </a:p>
        </p:txBody>
      </p:sp>
      <p:sp>
        <p:nvSpPr>
          <p:cNvPr id="308" name="Google Shape;308;g27b1253467c_0_36"/>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Regular RSI Divergence</a:t>
            </a:r>
            <a:endParaRPr sz="3600" cap="none">
              <a:latin typeface="Arial Rounded"/>
              <a:ea typeface="Arial Rounded"/>
              <a:cs typeface="Arial Rounded"/>
              <a:sym typeface="Arial Rounded"/>
            </a:endParaRPr>
          </a:p>
        </p:txBody>
      </p:sp>
      <p:sp>
        <p:nvSpPr>
          <p:cNvPr id="309" name="Google Shape;309;g27b1253467c_0_36"/>
          <p:cNvSpPr txBox="1"/>
          <p:nvPr/>
        </p:nvSpPr>
        <p:spPr>
          <a:xfrm>
            <a:off x="182825" y="1925950"/>
            <a:ext cx="6096000" cy="393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3300">
                <a:latin typeface="Calibri"/>
                <a:ea typeface="Calibri"/>
                <a:cs typeface="Calibri"/>
                <a:sym typeface="Calibri"/>
              </a:rPr>
              <a:t> Bearish Regular Divergence:</a:t>
            </a:r>
            <a:endParaRPr b="1" sz="3300">
              <a:latin typeface="Calibri"/>
              <a:ea typeface="Calibri"/>
              <a:cs typeface="Calibri"/>
              <a:sym typeface="Calibri"/>
            </a:endParaRPr>
          </a:p>
          <a:p>
            <a:pPr indent="-361950" lvl="0" marL="914400" rtl="0" algn="l">
              <a:lnSpc>
                <a:spcPct val="150000"/>
              </a:lnSpc>
              <a:spcBef>
                <a:spcPts val="0"/>
              </a:spcBef>
              <a:spcAft>
                <a:spcPts val="0"/>
              </a:spcAft>
              <a:buSzPts val="2100"/>
              <a:buFont typeface="Calibri"/>
              <a:buChar char="●"/>
            </a:pPr>
            <a:r>
              <a:rPr lang="en-US" sz="3000">
                <a:latin typeface="Calibri"/>
                <a:ea typeface="Calibri"/>
                <a:cs typeface="Calibri"/>
                <a:sym typeface="Calibri"/>
              </a:rPr>
              <a:t>Asset Value: </a:t>
            </a:r>
            <a:r>
              <a:rPr lang="en-US" sz="3000">
                <a:latin typeface="Calibri"/>
                <a:ea typeface="Calibri"/>
                <a:cs typeface="Calibri"/>
                <a:sym typeface="Calibri"/>
              </a:rPr>
              <a:t>Higher high </a:t>
            </a:r>
            <a:endParaRPr sz="3000">
              <a:latin typeface="Calibri"/>
              <a:ea typeface="Calibri"/>
              <a:cs typeface="Calibri"/>
              <a:sym typeface="Calibri"/>
            </a:endParaRPr>
          </a:p>
          <a:p>
            <a:pPr indent="-361950" lvl="0" marL="914400" rtl="0" algn="l">
              <a:lnSpc>
                <a:spcPct val="150000"/>
              </a:lnSpc>
              <a:spcBef>
                <a:spcPts val="0"/>
              </a:spcBef>
              <a:spcAft>
                <a:spcPts val="0"/>
              </a:spcAft>
              <a:buSzPts val="2100"/>
              <a:buFont typeface="Calibri"/>
              <a:buChar char="●"/>
            </a:pPr>
            <a:r>
              <a:rPr lang="en-US" sz="3000">
                <a:latin typeface="Calibri"/>
                <a:ea typeface="Calibri"/>
                <a:cs typeface="Calibri"/>
                <a:sym typeface="Calibri"/>
              </a:rPr>
              <a:t>RSI:</a:t>
            </a:r>
            <a:r>
              <a:rPr lang="en-US" sz="3000">
                <a:latin typeface="Calibri"/>
                <a:ea typeface="Calibri"/>
                <a:cs typeface="Calibri"/>
                <a:sym typeface="Calibri"/>
              </a:rPr>
              <a:t> Lower high. </a:t>
            </a:r>
            <a:endParaRPr sz="3000">
              <a:latin typeface="Calibri"/>
              <a:ea typeface="Calibri"/>
              <a:cs typeface="Calibri"/>
              <a:sym typeface="Calibri"/>
            </a:endParaRPr>
          </a:p>
          <a:p>
            <a:pPr indent="-361950" lvl="0" marL="914400" rtl="0" algn="l">
              <a:lnSpc>
                <a:spcPct val="150000"/>
              </a:lnSpc>
              <a:spcBef>
                <a:spcPts val="0"/>
              </a:spcBef>
              <a:spcAft>
                <a:spcPts val="0"/>
              </a:spcAft>
              <a:buSzPts val="2100"/>
              <a:buFont typeface="Calibri"/>
              <a:buChar char="●"/>
            </a:pPr>
            <a:r>
              <a:rPr lang="en-US" sz="3000">
                <a:latin typeface="Calibri"/>
                <a:ea typeface="Calibri"/>
                <a:cs typeface="Calibri"/>
                <a:sym typeface="Calibri"/>
              </a:rPr>
              <a:t>Identifies: </a:t>
            </a:r>
            <a:r>
              <a:rPr lang="en-US" sz="3000">
                <a:latin typeface="Calibri"/>
                <a:ea typeface="Calibri"/>
                <a:cs typeface="Calibri"/>
                <a:sym typeface="Calibri"/>
              </a:rPr>
              <a:t>Fake momentum/ Fake breakouts in the market. </a:t>
            </a:r>
            <a:endParaRPr sz="3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10" name="Google Shape;310;g27b1253467c_0_36"/>
          <p:cNvSpPr txBox="1"/>
          <p:nvPr/>
        </p:nvSpPr>
        <p:spPr>
          <a:xfrm>
            <a:off x="6389375" y="1925950"/>
            <a:ext cx="5305800" cy="498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300">
                <a:latin typeface="Calibri"/>
                <a:ea typeface="Calibri"/>
                <a:cs typeface="Calibri"/>
                <a:sym typeface="Calibri"/>
              </a:rPr>
              <a:t> Bullish Regular </a:t>
            </a:r>
            <a:r>
              <a:rPr b="1" lang="en-US" sz="3300">
                <a:solidFill>
                  <a:schemeClr val="dk1"/>
                </a:solidFill>
                <a:latin typeface="Calibri"/>
                <a:ea typeface="Calibri"/>
                <a:cs typeface="Calibri"/>
                <a:sym typeface="Calibri"/>
              </a:rPr>
              <a:t>Divergence:</a:t>
            </a:r>
            <a:endParaRPr b="1" sz="3300">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Char char="●"/>
            </a:pPr>
            <a:r>
              <a:rPr lang="en-US" sz="3000">
                <a:solidFill>
                  <a:schemeClr val="dk1"/>
                </a:solidFill>
                <a:latin typeface="Calibri"/>
                <a:ea typeface="Calibri"/>
                <a:cs typeface="Calibri"/>
                <a:sym typeface="Calibri"/>
              </a:rPr>
              <a:t>Asset Value: </a:t>
            </a:r>
            <a:r>
              <a:rPr lang="en-US" sz="3000">
                <a:latin typeface="Calibri"/>
                <a:ea typeface="Calibri"/>
                <a:cs typeface="Calibri"/>
                <a:sym typeface="Calibri"/>
              </a:rPr>
              <a:t>L</a:t>
            </a:r>
            <a:r>
              <a:rPr lang="en-US" sz="3000">
                <a:latin typeface="Calibri"/>
                <a:ea typeface="Calibri"/>
                <a:cs typeface="Calibri"/>
                <a:sym typeface="Calibri"/>
              </a:rPr>
              <a:t>ower lows</a:t>
            </a:r>
            <a:endParaRPr sz="3000">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Char char="●"/>
            </a:pPr>
            <a:r>
              <a:rPr lang="en-US" sz="3000">
                <a:latin typeface="Calibri"/>
                <a:ea typeface="Calibri"/>
                <a:cs typeface="Calibri"/>
                <a:sym typeface="Calibri"/>
              </a:rPr>
              <a:t>RSI:</a:t>
            </a:r>
            <a:r>
              <a:rPr b="1" lang="en-US" sz="3000">
                <a:latin typeface="Calibri"/>
                <a:ea typeface="Calibri"/>
                <a:cs typeface="Calibri"/>
                <a:sym typeface="Calibri"/>
              </a:rPr>
              <a:t> </a:t>
            </a:r>
            <a:r>
              <a:rPr lang="en-US" sz="3000">
                <a:latin typeface="Calibri"/>
                <a:ea typeface="Calibri"/>
                <a:cs typeface="Calibri"/>
                <a:sym typeface="Calibri"/>
              </a:rPr>
              <a:t>Higher Lows</a:t>
            </a:r>
            <a:endParaRPr sz="3000">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Char char="●"/>
            </a:pPr>
            <a:r>
              <a:rPr lang="en-US" sz="3000">
                <a:solidFill>
                  <a:schemeClr val="dk1"/>
                </a:solidFill>
                <a:latin typeface="Calibri"/>
                <a:ea typeface="Calibri"/>
                <a:cs typeface="Calibri"/>
                <a:sym typeface="Calibri"/>
              </a:rPr>
              <a:t>Identifies: </a:t>
            </a:r>
            <a:r>
              <a:rPr lang="en-US" sz="3000">
                <a:latin typeface="Calibri"/>
                <a:ea typeface="Calibri"/>
                <a:cs typeface="Calibri"/>
                <a:sym typeface="Calibri"/>
              </a:rPr>
              <a:t>Shows possible bullish momentum. </a:t>
            </a:r>
            <a:endParaRPr sz="3000">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US" sz="3300">
                <a:latin typeface="Calibri"/>
                <a:ea typeface="Calibri"/>
                <a:cs typeface="Calibri"/>
                <a:sym typeface="Calibri"/>
              </a:rPr>
              <a:t>. </a:t>
            </a:r>
            <a:endParaRPr sz="3300">
              <a:latin typeface="Calibri"/>
              <a:ea typeface="Calibri"/>
              <a:cs typeface="Calibri"/>
              <a:sym typeface="Calibri"/>
            </a:endParaRPr>
          </a:p>
          <a:p>
            <a:pPr indent="0" lvl="0" marL="0" rtl="0" algn="l">
              <a:spcBef>
                <a:spcPts val="0"/>
              </a:spcBef>
              <a:spcAft>
                <a:spcPts val="0"/>
              </a:spcAft>
              <a:buNone/>
            </a:pPr>
            <a:r>
              <a:t/>
            </a:r>
            <a:endParaRPr sz="3300">
              <a:latin typeface="Calibri"/>
              <a:ea typeface="Calibri"/>
              <a:cs typeface="Calibri"/>
              <a:sym typeface="Calibri"/>
            </a:endParaRPr>
          </a:p>
        </p:txBody>
      </p:sp>
      <p:pic>
        <p:nvPicPr>
          <p:cNvPr id="311" name="Google Shape;311;g27b1253467c_0_36"/>
          <p:cNvPicPr preferRelativeResize="0"/>
          <p:nvPr/>
        </p:nvPicPr>
        <p:blipFill rotWithShape="1">
          <a:blip r:embed="rId3">
            <a:alphaModFix/>
          </a:blip>
          <a:srcRect b="0" l="2477" r="0" t="0"/>
          <a:stretch/>
        </p:blipFill>
        <p:spPr>
          <a:xfrm>
            <a:off x="6192125" y="2149000"/>
            <a:ext cx="5781699" cy="3036700"/>
          </a:xfrm>
          <a:prstGeom prst="rect">
            <a:avLst/>
          </a:prstGeom>
          <a:noFill/>
          <a:ln cap="flat" cmpd="sng" w="28575">
            <a:solidFill>
              <a:schemeClr val="dk1"/>
            </a:solidFill>
            <a:prstDash val="solid"/>
            <a:round/>
            <a:headEnd len="sm" w="sm" type="none"/>
            <a:tailEnd len="sm" w="sm" type="none"/>
          </a:ln>
        </p:spPr>
      </p:pic>
      <p:pic>
        <p:nvPicPr>
          <p:cNvPr id="312" name="Google Shape;312;g27b1253467c_0_36"/>
          <p:cNvPicPr preferRelativeResize="0"/>
          <p:nvPr/>
        </p:nvPicPr>
        <p:blipFill rotWithShape="1">
          <a:blip r:embed="rId4">
            <a:alphaModFix/>
          </a:blip>
          <a:srcRect b="0" l="3658" r="1573" t="0"/>
          <a:stretch/>
        </p:blipFill>
        <p:spPr>
          <a:xfrm>
            <a:off x="253900" y="2149000"/>
            <a:ext cx="5781699" cy="303670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9"/>
                                        </p:tgtEl>
                                      </p:cBhvr>
                                    </p:animEffect>
                                    <p:set>
                                      <p:cBhvr>
                                        <p:cTn dur="1" fill="hold">
                                          <p:stCondLst>
                                            <p:cond delay="1000"/>
                                          </p:stCondLst>
                                        </p:cTn>
                                        <p:tgtEl>
                                          <p:spTgt spid="3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1"/>
                                        </p:tgtEl>
                                      </p:cBhvr>
                                    </p:animEffect>
                                    <p:set>
                                      <p:cBhvr>
                                        <p:cTn dur="1" fill="hold">
                                          <p:stCondLst>
                                            <p:cond delay="1000"/>
                                          </p:stCondLst>
                                        </p:cTn>
                                        <p:tgtEl>
                                          <p:spTgt spid="3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7b1253467c_0_46"/>
          <p:cNvSpPr txBox="1"/>
          <p:nvPr>
            <p:ph idx="1" type="body"/>
          </p:nvPr>
        </p:nvSpPr>
        <p:spPr>
          <a:xfrm>
            <a:off x="245750" y="1029650"/>
            <a:ext cx="11701500" cy="773100"/>
          </a:xfrm>
          <a:prstGeom prst="rect">
            <a:avLst/>
          </a:prstGeom>
        </p:spPr>
        <p:txBody>
          <a:bodyPr anchorCtr="0" anchor="t" bIns="45700" lIns="91425" spcFirstLastPara="1" rIns="91425" wrap="square" tIns="45700">
            <a:normAutofit/>
          </a:bodyPr>
          <a:lstStyle/>
          <a:p>
            <a:pPr indent="-419100" lvl="0" marL="457200" rtl="0" algn="l">
              <a:lnSpc>
                <a:spcPct val="150000"/>
              </a:lnSpc>
              <a:spcBef>
                <a:spcPts val="360"/>
              </a:spcBef>
              <a:spcAft>
                <a:spcPts val="0"/>
              </a:spcAft>
              <a:buSzPts val="3000"/>
              <a:buChar char="•"/>
            </a:pPr>
            <a:r>
              <a:rPr lang="en-US" sz="3000"/>
              <a:t> </a:t>
            </a:r>
            <a:r>
              <a:rPr lang="en-US" sz="3000"/>
              <a:t>Mostly for Trend Continuation</a:t>
            </a:r>
            <a:endParaRPr b="1" sz="3400"/>
          </a:p>
        </p:txBody>
      </p:sp>
      <p:sp>
        <p:nvSpPr>
          <p:cNvPr id="319" name="Google Shape;319;g27b1253467c_0_46"/>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Hidden</a:t>
            </a:r>
            <a:r>
              <a:rPr lang="en-US" sz="3600">
                <a:latin typeface="Arial Rounded"/>
                <a:ea typeface="Arial Rounded"/>
                <a:cs typeface="Arial Rounded"/>
                <a:sym typeface="Arial Rounded"/>
              </a:rPr>
              <a:t> RSI Divergence</a:t>
            </a:r>
            <a:endParaRPr sz="3600" cap="none">
              <a:latin typeface="Arial Rounded"/>
              <a:ea typeface="Arial Rounded"/>
              <a:cs typeface="Arial Rounded"/>
              <a:sym typeface="Arial Rounded"/>
            </a:endParaRPr>
          </a:p>
        </p:txBody>
      </p:sp>
      <p:sp>
        <p:nvSpPr>
          <p:cNvPr id="320" name="Google Shape;320;g27b1253467c_0_46"/>
          <p:cNvSpPr txBox="1"/>
          <p:nvPr/>
        </p:nvSpPr>
        <p:spPr>
          <a:xfrm>
            <a:off x="354275" y="1906900"/>
            <a:ext cx="5620800" cy="374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300">
                <a:latin typeface="Calibri"/>
                <a:ea typeface="Calibri"/>
                <a:cs typeface="Calibri"/>
                <a:sym typeface="Calibri"/>
              </a:rPr>
              <a:t> Bearish Hidden Divergence:</a:t>
            </a:r>
            <a:endParaRPr b="1" sz="3300">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Char char="●"/>
            </a:pPr>
            <a:r>
              <a:rPr lang="en-US" sz="3300">
                <a:solidFill>
                  <a:schemeClr val="dk1"/>
                </a:solidFill>
                <a:latin typeface="Calibri"/>
                <a:ea typeface="Calibri"/>
                <a:cs typeface="Calibri"/>
                <a:sym typeface="Calibri"/>
              </a:rPr>
              <a:t>Asset Value: </a:t>
            </a:r>
            <a:r>
              <a:rPr lang="en-US" sz="3300">
                <a:latin typeface="Calibri"/>
                <a:ea typeface="Calibri"/>
                <a:cs typeface="Calibri"/>
                <a:sym typeface="Calibri"/>
              </a:rPr>
              <a:t>Lower highs</a:t>
            </a:r>
            <a:endParaRPr sz="3300">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Char char="●"/>
            </a:pPr>
            <a:r>
              <a:rPr lang="en-US" sz="3300">
                <a:latin typeface="Calibri"/>
                <a:ea typeface="Calibri"/>
                <a:cs typeface="Calibri"/>
                <a:sym typeface="Calibri"/>
              </a:rPr>
              <a:t>RSI: Higher High. </a:t>
            </a:r>
            <a:endParaRPr sz="3300">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Char char="●"/>
            </a:pPr>
            <a:r>
              <a:rPr lang="en-US" sz="3300">
                <a:solidFill>
                  <a:schemeClr val="dk1"/>
                </a:solidFill>
                <a:latin typeface="Calibri"/>
                <a:ea typeface="Calibri"/>
                <a:cs typeface="Calibri"/>
                <a:sym typeface="Calibri"/>
              </a:rPr>
              <a:t>Predicts: </a:t>
            </a:r>
            <a:r>
              <a:rPr lang="en-US" sz="3300">
                <a:latin typeface="Calibri"/>
                <a:ea typeface="Calibri"/>
                <a:cs typeface="Calibri"/>
                <a:sym typeface="Calibri"/>
              </a:rPr>
              <a:t>Bearish trend will continue. </a:t>
            </a:r>
            <a:endParaRPr>
              <a:latin typeface="Calibri"/>
              <a:ea typeface="Calibri"/>
              <a:cs typeface="Calibri"/>
              <a:sym typeface="Calibri"/>
            </a:endParaRPr>
          </a:p>
        </p:txBody>
      </p:sp>
      <p:sp>
        <p:nvSpPr>
          <p:cNvPr id="321" name="Google Shape;321;g27b1253467c_0_46"/>
          <p:cNvSpPr txBox="1"/>
          <p:nvPr/>
        </p:nvSpPr>
        <p:spPr>
          <a:xfrm>
            <a:off x="6207950" y="1906900"/>
            <a:ext cx="5005800" cy="374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300">
                <a:latin typeface="Calibri"/>
                <a:ea typeface="Calibri"/>
                <a:cs typeface="Calibri"/>
                <a:sym typeface="Calibri"/>
              </a:rPr>
              <a:t> </a:t>
            </a:r>
            <a:r>
              <a:rPr b="1" lang="en-US" sz="3300">
                <a:latin typeface="Calibri"/>
                <a:ea typeface="Calibri"/>
                <a:cs typeface="Calibri"/>
                <a:sym typeface="Calibri"/>
              </a:rPr>
              <a:t>Bullish Hidden Divergence:</a:t>
            </a:r>
            <a:endParaRPr b="1" sz="3300">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Char char="●"/>
            </a:pPr>
            <a:r>
              <a:rPr lang="en-US" sz="3300">
                <a:solidFill>
                  <a:schemeClr val="dk1"/>
                </a:solidFill>
                <a:latin typeface="Calibri"/>
                <a:ea typeface="Calibri"/>
                <a:cs typeface="Calibri"/>
                <a:sym typeface="Calibri"/>
              </a:rPr>
              <a:t>Asset Value: </a:t>
            </a:r>
            <a:r>
              <a:rPr lang="en-US" sz="3300">
                <a:latin typeface="Calibri"/>
                <a:ea typeface="Calibri"/>
                <a:cs typeface="Calibri"/>
                <a:sym typeface="Calibri"/>
              </a:rPr>
              <a:t> Higher Low</a:t>
            </a:r>
            <a:endParaRPr sz="3300">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Char char="●"/>
            </a:pPr>
            <a:r>
              <a:rPr lang="en-US" sz="3300">
                <a:latin typeface="Calibri"/>
                <a:ea typeface="Calibri"/>
                <a:cs typeface="Calibri"/>
                <a:sym typeface="Calibri"/>
              </a:rPr>
              <a:t>RSI: Lower lows.</a:t>
            </a:r>
            <a:endParaRPr sz="3300">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Char char="●"/>
            </a:pPr>
            <a:r>
              <a:rPr lang="en-US" sz="3300">
                <a:solidFill>
                  <a:schemeClr val="dk1"/>
                </a:solidFill>
                <a:latin typeface="Calibri"/>
                <a:ea typeface="Calibri"/>
                <a:cs typeface="Calibri"/>
                <a:sym typeface="Calibri"/>
              </a:rPr>
              <a:t>Predicts:</a:t>
            </a:r>
            <a:r>
              <a:rPr lang="en-US" sz="3300">
                <a:latin typeface="Calibri"/>
                <a:ea typeface="Calibri"/>
                <a:cs typeface="Calibri"/>
                <a:sym typeface="Calibri"/>
              </a:rPr>
              <a:t> Bullish trend will continue. </a:t>
            </a:r>
            <a:endParaRPr sz="3300">
              <a:latin typeface="Calibri"/>
              <a:ea typeface="Calibri"/>
              <a:cs typeface="Calibri"/>
              <a:sym typeface="Calibri"/>
            </a:endParaRPr>
          </a:p>
        </p:txBody>
      </p:sp>
      <p:pic>
        <p:nvPicPr>
          <p:cNvPr id="322" name="Google Shape;322;g27b1253467c_0_46"/>
          <p:cNvPicPr preferRelativeResize="0"/>
          <p:nvPr/>
        </p:nvPicPr>
        <p:blipFill rotWithShape="1">
          <a:blip r:embed="rId3">
            <a:alphaModFix/>
          </a:blip>
          <a:srcRect b="0" l="2468" r="1469" t="0"/>
          <a:stretch/>
        </p:blipFill>
        <p:spPr>
          <a:xfrm>
            <a:off x="6267375" y="2145288"/>
            <a:ext cx="5781725" cy="3263600"/>
          </a:xfrm>
          <a:prstGeom prst="rect">
            <a:avLst/>
          </a:prstGeom>
          <a:noFill/>
          <a:ln cap="flat" cmpd="sng" w="28575">
            <a:solidFill>
              <a:schemeClr val="dk1"/>
            </a:solidFill>
            <a:prstDash val="solid"/>
            <a:round/>
            <a:headEnd len="sm" w="sm" type="none"/>
            <a:tailEnd len="sm" w="sm" type="none"/>
          </a:ln>
        </p:spPr>
      </p:pic>
      <p:pic>
        <p:nvPicPr>
          <p:cNvPr id="323" name="Google Shape;323;g27b1253467c_0_46"/>
          <p:cNvPicPr preferRelativeResize="0"/>
          <p:nvPr/>
        </p:nvPicPr>
        <p:blipFill rotWithShape="1">
          <a:blip r:embed="rId4">
            <a:alphaModFix/>
          </a:blip>
          <a:srcRect b="0" l="2413" r="2556" t="0"/>
          <a:stretch/>
        </p:blipFill>
        <p:spPr>
          <a:xfrm>
            <a:off x="145125" y="2145275"/>
            <a:ext cx="5950875" cy="3263625"/>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0"/>
                                        </p:tgtEl>
                                      </p:cBhvr>
                                    </p:animEffect>
                                    <p:set>
                                      <p:cBhvr>
                                        <p:cTn dur="1" fill="hold">
                                          <p:stCondLst>
                                            <p:cond delay="1000"/>
                                          </p:stCondLst>
                                        </p:cTn>
                                        <p:tgtEl>
                                          <p:spTgt spid="3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2"/>
                                        </p:tgtEl>
                                      </p:cBhvr>
                                    </p:animEffect>
                                    <p:set>
                                      <p:cBhvr>
                                        <p:cTn dur="1" fill="hold">
                                          <p:stCondLst>
                                            <p:cond delay="1000"/>
                                          </p:stCondLst>
                                        </p:cTn>
                                        <p:tgtEl>
                                          <p:spTgt spid="3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7b722692d8_0_4"/>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RSI Divergence</a:t>
            </a:r>
            <a:endParaRPr sz="3600" cap="none">
              <a:latin typeface="Arial Rounded"/>
              <a:ea typeface="Arial Rounded"/>
              <a:cs typeface="Arial Rounded"/>
              <a:sym typeface="Arial Rounded"/>
            </a:endParaRPr>
          </a:p>
        </p:txBody>
      </p:sp>
      <p:graphicFrame>
        <p:nvGraphicFramePr>
          <p:cNvPr id="330" name="Google Shape;330;g27b722692d8_0_4"/>
          <p:cNvGraphicFramePr/>
          <p:nvPr/>
        </p:nvGraphicFramePr>
        <p:xfrm>
          <a:off x="494375" y="1682950"/>
          <a:ext cx="3000000" cy="3000000"/>
        </p:xfrm>
        <a:graphic>
          <a:graphicData uri="http://schemas.openxmlformats.org/drawingml/2006/table">
            <a:tbl>
              <a:tblPr>
                <a:noFill/>
                <a:tableStyleId>{35DC67CC-963E-4710-A9BF-50EC205C7982}</a:tableStyleId>
              </a:tblPr>
              <a:tblGrid>
                <a:gridCol w="2059650"/>
                <a:gridCol w="2421650"/>
                <a:gridCol w="2240650"/>
                <a:gridCol w="2240650"/>
                <a:gridCol w="2240650"/>
              </a:tblGrid>
              <a:tr h="1518325">
                <a:tc>
                  <a:txBody>
                    <a:bodyPr/>
                    <a:lstStyle/>
                    <a:p>
                      <a:pPr indent="0" lvl="0" marL="0" rtl="0" algn="l">
                        <a:spcBef>
                          <a:spcPts val="0"/>
                        </a:spcBef>
                        <a:spcAft>
                          <a:spcPts val="0"/>
                        </a:spcAft>
                        <a:buNone/>
                      </a:pPr>
                      <a:r>
                        <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200">
                          <a:latin typeface="Arial Rounded"/>
                          <a:ea typeface="Arial Rounded"/>
                          <a:cs typeface="Arial Rounded"/>
                          <a:sym typeface="Arial Rounded"/>
                        </a:rPr>
                        <a:t>Bearish Regular Divergence</a:t>
                      </a:r>
                      <a:endParaRPr sz="2200">
                        <a:latin typeface="Arial Rounded"/>
                        <a:ea typeface="Arial Rounded"/>
                        <a:cs typeface="Arial Rounded"/>
                        <a:sym typeface="Arial Round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US" sz="2200">
                          <a:latin typeface="Arial Rounded"/>
                          <a:ea typeface="Arial Rounded"/>
                          <a:cs typeface="Arial Rounded"/>
                          <a:sym typeface="Arial Rounded"/>
                        </a:rPr>
                        <a:t>Bullish Regular Divergence</a:t>
                      </a:r>
                      <a:endParaRPr sz="2200">
                        <a:latin typeface="Arial Rounded"/>
                        <a:ea typeface="Arial Rounded"/>
                        <a:cs typeface="Arial Rounded"/>
                        <a:sym typeface="Arial Round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US" sz="2200">
                          <a:latin typeface="Arial Rounded"/>
                          <a:ea typeface="Arial Rounded"/>
                          <a:cs typeface="Arial Rounded"/>
                          <a:sym typeface="Arial Rounded"/>
                        </a:rPr>
                        <a:t>Bearish Hidden Divergence</a:t>
                      </a:r>
                      <a:endParaRPr sz="2200">
                        <a:latin typeface="Arial Rounded"/>
                        <a:ea typeface="Arial Rounded"/>
                        <a:cs typeface="Arial Rounded"/>
                        <a:sym typeface="Arial Round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US" sz="2200">
                          <a:latin typeface="Arial Rounded"/>
                          <a:ea typeface="Arial Rounded"/>
                          <a:cs typeface="Arial Rounded"/>
                          <a:sym typeface="Arial Rounded"/>
                        </a:rPr>
                        <a:t>Bullish Hidden Divergence</a:t>
                      </a:r>
                      <a:endParaRPr sz="2200">
                        <a:latin typeface="Arial Rounded"/>
                        <a:ea typeface="Arial Rounded"/>
                        <a:cs typeface="Arial Rounded"/>
                        <a:sym typeface="Arial Round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9EAD3"/>
                    </a:solidFill>
                  </a:tcPr>
                </a:tc>
              </a:tr>
              <a:tr h="986875">
                <a:tc>
                  <a:txBody>
                    <a:bodyPr/>
                    <a:lstStyle/>
                    <a:p>
                      <a:pPr indent="0" lvl="0" marL="0" rtl="0" algn="l">
                        <a:spcBef>
                          <a:spcPts val="0"/>
                        </a:spcBef>
                        <a:spcAft>
                          <a:spcPts val="0"/>
                        </a:spcAft>
                        <a:buNone/>
                      </a:pPr>
                      <a:r>
                        <a:rPr lang="en-US" sz="2200">
                          <a:latin typeface="Arial Rounded"/>
                          <a:ea typeface="Arial Rounded"/>
                          <a:cs typeface="Arial Rounded"/>
                          <a:sym typeface="Arial Rounded"/>
                        </a:rPr>
                        <a:t>Asset Value</a:t>
                      </a:r>
                      <a:endParaRPr sz="2200">
                        <a:latin typeface="Arial Rounded"/>
                        <a:ea typeface="Arial Rounded"/>
                        <a:cs typeface="Arial Rounded"/>
                        <a:sym typeface="Arial Round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000"/>
                        <a:t>Higher High</a:t>
                      </a:r>
                      <a:endParaRPr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000"/>
                        <a:t>Lower Low</a:t>
                      </a:r>
                      <a:endParaRPr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000"/>
                        <a:t>Lower High</a:t>
                      </a:r>
                      <a:endParaRPr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000"/>
                        <a:t>Higher Low</a:t>
                      </a:r>
                      <a:endParaRPr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986875">
                <a:tc>
                  <a:txBody>
                    <a:bodyPr/>
                    <a:lstStyle/>
                    <a:p>
                      <a:pPr indent="0" lvl="0" marL="0" rtl="0" algn="l">
                        <a:spcBef>
                          <a:spcPts val="0"/>
                        </a:spcBef>
                        <a:spcAft>
                          <a:spcPts val="0"/>
                        </a:spcAft>
                        <a:buNone/>
                      </a:pPr>
                      <a:r>
                        <a:rPr lang="en-US" sz="2200">
                          <a:latin typeface="Arial Rounded"/>
                          <a:ea typeface="Arial Rounded"/>
                          <a:cs typeface="Arial Rounded"/>
                          <a:sym typeface="Arial Rounded"/>
                        </a:rPr>
                        <a:t>RSI</a:t>
                      </a:r>
                      <a:endParaRPr sz="2200">
                        <a:latin typeface="Arial Rounded"/>
                        <a:ea typeface="Arial Rounded"/>
                        <a:cs typeface="Arial Rounded"/>
                        <a:sym typeface="Arial Rounde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000"/>
                        <a:t>Lower High</a:t>
                      </a:r>
                      <a:endParaRPr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000"/>
                        <a:t>Higher Low</a:t>
                      </a:r>
                      <a:endParaRPr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000"/>
                        <a:t>Higher High</a:t>
                      </a:r>
                      <a:endParaRPr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000"/>
                        <a:t>Lower Low</a:t>
                      </a:r>
                      <a:endParaRPr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7b722692d8_1_121"/>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Bearish Regular</a:t>
            </a:r>
            <a:r>
              <a:rPr lang="en-US" sz="3600">
                <a:latin typeface="Arial Rounded"/>
                <a:ea typeface="Arial Rounded"/>
                <a:cs typeface="Arial Rounded"/>
                <a:sym typeface="Arial Rounded"/>
              </a:rPr>
              <a:t> RSI Divergence</a:t>
            </a:r>
            <a:endParaRPr sz="3600" cap="none">
              <a:latin typeface="Arial Rounded"/>
              <a:ea typeface="Arial Rounded"/>
              <a:cs typeface="Arial Rounded"/>
              <a:sym typeface="Arial Rounded"/>
            </a:endParaRPr>
          </a:p>
        </p:txBody>
      </p:sp>
      <p:pic>
        <p:nvPicPr>
          <p:cNvPr id="337" name="Google Shape;337;g27b722692d8_1_121"/>
          <p:cNvPicPr preferRelativeResize="0"/>
          <p:nvPr/>
        </p:nvPicPr>
        <p:blipFill>
          <a:blip r:embed="rId3">
            <a:alphaModFix/>
          </a:blip>
          <a:stretch>
            <a:fillRect/>
          </a:stretch>
        </p:blipFill>
        <p:spPr>
          <a:xfrm>
            <a:off x="244725" y="1155950"/>
            <a:ext cx="11702550" cy="5326201"/>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idx="1" type="body"/>
          </p:nvPr>
        </p:nvSpPr>
        <p:spPr>
          <a:xfrm>
            <a:off x="735350" y="1498275"/>
            <a:ext cx="12192000" cy="5004900"/>
          </a:xfrm>
          <a:prstGeom prst="rect">
            <a:avLst/>
          </a:prstGeom>
          <a:noFill/>
          <a:ln>
            <a:noFill/>
          </a:ln>
        </p:spPr>
        <p:txBody>
          <a:bodyPr anchorCtr="0" anchor="t" bIns="45700" lIns="91425" spcFirstLastPara="1" rIns="91425" wrap="square" tIns="45700">
            <a:normAutofit/>
          </a:bodyPr>
          <a:lstStyle/>
          <a:p>
            <a:pPr indent="-419100" lvl="0" marL="457200" rtl="0" algn="just">
              <a:lnSpc>
                <a:spcPct val="200000"/>
              </a:lnSpc>
              <a:spcBef>
                <a:spcPts val="0"/>
              </a:spcBef>
              <a:spcAft>
                <a:spcPts val="0"/>
              </a:spcAft>
              <a:buSzPts val="3000"/>
              <a:buChar char="➔"/>
            </a:pPr>
            <a:r>
              <a:rPr lang="en-US"/>
              <a:t>Mathematical Calculations</a:t>
            </a:r>
            <a:endParaRPr/>
          </a:p>
          <a:p>
            <a:pPr indent="-419100" lvl="0" marL="457200" rtl="0" algn="just">
              <a:lnSpc>
                <a:spcPct val="200000"/>
              </a:lnSpc>
              <a:spcBef>
                <a:spcPts val="0"/>
              </a:spcBef>
              <a:spcAft>
                <a:spcPts val="0"/>
              </a:spcAft>
              <a:buSzPts val="3000"/>
              <a:buChar char="➔"/>
            </a:pPr>
            <a:r>
              <a:rPr lang="en-US"/>
              <a:t>Measure Momentum, Zones, Strength</a:t>
            </a:r>
            <a:endParaRPr/>
          </a:p>
          <a:p>
            <a:pPr indent="-419100" lvl="0" marL="457200" rtl="0" algn="just">
              <a:lnSpc>
                <a:spcPct val="200000"/>
              </a:lnSpc>
              <a:spcBef>
                <a:spcPts val="0"/>
              </a:spcBef>
              <a:spcAft>
                <a:spcPts val="0"/>
              </a:spcAft>
              <a:buSzPts val="3000"/>
              <a:buChar char="➔"/>
            </a:pPr>
            <a:r>
              <a:rPr lang="en-US"/>
              <a:t>Identify Levels to be Targeted</a:t>
            </a:r>
            <a:endParaRPr/>
          </a:p>
          <a:p>
            <a:pPr indent="-419100" lvl="0" marL="457200" rtl="0" algn="just">
              <a:lnSpc>
                <a:spcPct val="200000"/>
              </a:lnSpc>
              <a:spcBef>
                <a:spcPts val="0"/>
              </a:spcBef>
              <a:spcAft>
                <a:spcPts val="0"/>
              </a:spcAft>
              <a:buSzPts val="3000"/>
              <a:buChar char="➔"/>
            </a:pPr>
            <a:r>
              <a:rPr lang="en-US"/>
              <a:t>Enhance Chart Analysis</a:t>
            </a:r>
            <a:endParaRPr sz="2600"/>
          </a:p>
        </p:txBody>
      </p:sp>
      <p:sp>
        <p:nvSpPr>
          <p:cNvPr id="104" name="Google Shape;104;p2"/>
          <p:cNvSpPr txBox="1"/>
          <p:nvPr>
            <p:ph type="title"/>
          </p:nvPr>
        </p:nvSpPr>
        <p:spPr>
          <a:xfrm>
            <a:off x="0" y="0"/>
            <a:ext cx="12192000" cy="7455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Introduction to Indicators  </a:t>
            </a:r>
            <a:endParaRPr sz="3600" cap="none">
              <a:latin typeface="Arial Rounded"/>
              <a:ea typeface="Arial Rounded"/>
              <a:cs typeface="Arial Rounded"/>
              <a:sym typeface="Arial Rounded"/>
            </a:endParaRPr>
          </a:p>
        </p:txBody>
      </p:sp>
      <p:pic>
        <p:nvPicPr>
          <p:cNvPr id="105" name="Google Shape;105;p2"/>
          <p:cNvPicPr preferRelativeResize="0"/>
          <p:nvPr/>
        </p:nvPicPr>
        <p:blipFill rotWithShape="1">
          <a:blip r:embed="rId3">
            <a:alphaModFix/>
          </a:blip>
          <a:srcRect b="2602" l="22542" r="23423" t="2772"/>
          <a:stretch/>
        </p:blipFill>
        <p:spPr>
          <a:xfrm>
            <a:off x="8067550" y="1598300"/>
            <a:ext cx="3488676" cy="3375649"/>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7b722692d8_1_140"/>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Bullish Regular RSI Divergence</a:t>
            </a:r>
            <a:endParaRPr sz="3600" cap="none">
              <a:latin typeface="Arial Rounded"/>
              <a:ea typeface="Arial Rounded"/>
              <a:cs typeface="Arial Rounded"/>
              <a:sym typeface="Arial Rounded"/>
            </a:endParaRPr>
          </a:p>
        </p:txBody>
      </p:sp>
      <p:pic>
        <p:nvPicPr>
          <p:cNvPr id="344" name="Google Shape;344;g27b722692d8_1_140"/>
          <p:cNvPicPr preferRelativeResize="0"/>
          <p:nvPr/>
        </p:nvPicPr>
        <p:blipFill>
          <a:blip r:embed="rId3">
            <a:alphaModFix/>
          </a:blip>
          <a:stretch>
            <a:fillRect/>
          </a:stretch>
        </p:blipFill>
        <p:spPr>
          <a:xfrm>
            <a:off x="216275" y="1159325"/>
            <a:ext cx="11759450" cy="534235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7b722692d8_1_148"/>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Bearish Hidden RSI Divergence</a:t>
            </a:r>
            <a:endParaRPr sz="3600" cap="none">
              <a:latin typeface="Arial Rounded"/>
              <a:ea typeface="Arial Rounded"/>
              <a:cs typeface="Arial Rounded"/>
              <a:sym typeface="Arial Rounded"/>
            </a:endParaRPr>
          </a:p>
        </p:txBody>
      </p:sp>
      <p:pic>
        <p:nvPicPr>
          <p:cNvPr id="351" name="Google Shape;351;g27b722692d8_1_148"/>
          <p:cNvPicPr preferRelativeResize="0"/>
          <p:nvPr/>
        </p:nvPicPr>
        <p:blipFill>
          <a:blip r:embed="rId3">
            <a:alphaModFix/>
          </a:blip>
          <a:stretch>
            <a:fillRect/>
          </a:stretch>
        </p:blipFill>
        <p:spPr>
          <a:xfrm>
            <a:off x="301562" y="1094225"/>
            <a:ext cx="11588875" cy="5377174"/>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7b722692d8_1_134"/>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Bullish Hidden RSI Divergence</a:t>
            </a:r>
            <a:endParaRPr sz="3600" cap="none">
              <a:latin typeface="Arial Rounded"/>
              <a:ea typeface="Arial Rounded"/>
              <a:cs typeface="Arial Rounded"/>
              <a:sym typeface="Arial Rounded"/>
            </a:endParaRPr>
          </a:p>
        </p:txBody>
      </p:sp>
      <p:pic>
        <p:nvPicPr>
          <p:cNvPr id="358" name="Google Shape;358;g27b722692d8_1_134"/>
          <p:cNvPicPr preferRelativeResize="0"/>
          <p:nvPr/>
        </p:nvPicPr>
        <p:blipFill>
          <a:blip r:embed="rId3">
            <a:alphaModFix/>
          </a:blip>
          <a:stretch>
            <a:fillRect/>
          </a:stretch>
        </p:blipFill>
        <p:spPr>
          <a:xfrm>
            <a:off x="403450" y="1238175"/>
            <a:ext cx="11474898" cy="5253426"/>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g27be6238b5d_0_0"/>
          <p:cNvPicPr preferRelativeResize="0"/>
          <p:nvPr/>
        </p:nvPicPr>
        <p:blipFill>
          <a:blip r:embed="rId3">
            <a:alphaModFix/>
          </a:blip>
          <a:stretch>
            <a:fillRect/>
          </a:stretch>
        </p:blipFill>
        <p:spPr>
          <a:xfrm>
            <a:off x="3086513" y="152400"/>
            <a:ext cx="6018972" cy="655320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7be6238b5d_0_15"/>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MACD</a:t>
            </a:r>
            <a:endParaRPr sz="3600" cap="none">
              <a:latin typeface="Arial Rounded"/>
              <a:ea typeface="Arial Rounded"/>
              <a:cs typeface="Arial Rounded"/>
              <a:sym typeface="Arial Rounded"/>
            </a:endParaRPr>
          </a:p>
        </p:txBody>
      </p:sp>
      <p:sp>
        <p:nvSpPr>
          <p:cNvPr id="371" name="Google Shape;371;g27be6238b5d_0_15"/>
          <p:cNvSpPr txBox="1"/>
          <p:nvPr/>
        </p:nvSpPr>
        <p:spPr>
          <a:xfrm>
            <a:off x="494850" y="1005225"/>
            <a:ext cx="7802400" cy="5743500"/>
          </a:xfrm>
          <a:prstGeom prst="rect">
            <a:avLst/>
          </a:prstGeom>
          <a:noFill/>
          <a:ln>
            <a:noFill/>
          </a:ln>
        </p:spPr>
        <p:txBody>
          <a:bodyPr anchorCtr="0" anchor="t" bIns="91425" lIns="91425" spcFirstLastPara="1" rIns="91425" wrap="square" tIns="91425">
            <a:spAutoFit/>
          </a:bodyPr>
          <a:lstStyle/>
          <a:p>
            <a:pPr indent="-412750" lvl="0" marL="457200" rtl="0" algn="l">
              <a:lnSpc>
                <a:spcPct val="135000"/>
              </a:lnSpc>
              <a:spcBef>
                <a:spcPts val="0"/>
              </a:spcBef>
              <a:spcAft>
                <a:spcPts val="0"/>
              </a:spcAft>
              <a:buSzPts val="2900"/>
              <a:buFont typeface="Calibri"/>
              <a:buChar char="●"/>
            </a:pPr>
            <a:r>
              <a:rPr lang="en-US" sz="2900">
                <a:latin typeface="Calibri"/>
                <a:ea typeface="Calibri"/>
                <a:cs typeface="Calibri"/>
                <a:sym typeface="Calibri"/>
              </a:rPr>
              <a:t>Moving Average Convergence and Divergence</a:t>
            </a:r>
            <a:endParaRPr sz="2900">
              <a:latin typeface="Calibri"/>
              <a:ea typeface="Calibri"/>
              <a:cs typeface="Calibri"/>
              <a:sym typeface="Calibri"/>
            </a:endParaRPr>
          </a:p>
          <a:p>
            <a:pPr indent="-412750" lvl="0" marL="457200" rtl="0" algn="l">
              <a:lnSpc>
                <a:spcPct val="135000"/>
              </a:lnSpc>
              <a:spcBef>
                <a:spcPts val="0"/>
              </a:spcBef>
              <a:spcAft>
                <a:spcPts val="0"/>
              </a:spcAft>
              <a:buSzPts val="2900"/>
              <a:buFont typeface="Calibri"/>
              <a:buChar char="●"/>
            </a:pPr>
            <a:r>
              <a:rPr lang="en-US" sz="2900">
                <a:latin typeface="Calibri"/>
                <a:ea typeface="Calibri"/>
                <a:cs typeface="Calibri"/>
                <a:sym typeface="Calibri"/>
              </a:rPr>
              <a:t>Trend following Lagging momentum indicator </a:t>
            </a:r>
            <a:endParaRPr sz="2900">
              <a:latin typeface="Calibri"/>
              <a:ea typeface="Calibri"/>
              <a:cs typeface="Calibri"/>
              <a:sym typeface="Calibri"/>
            </a:endParaRPr>
          </a:p>
          <a:p>
            <a:pPr indent="0" lvl="0" marL="0" rtl="0" algn="l">
              <a:lnSpc>
                <a:spcPct val="135000"/>
              </a:lnSpc>
              <a:spcBef>
                <a:spcPts val="0"/>
              </a:spcBef>
              <a:spcAft>
                <a:spcPts val="0"/>
              </a:spcAft>
              <a:buNone/>
            </a:pPr>
            <a:r>
              <a:rPr b="1" lang="en-US" sz="2900">
                <a:latin typeface="Calibri"/>
                <a:ea typeface="Calibri"/>
                <a:cs typeface="Calibri"/>
                <a:sym typeface="Calibri"/>
              </a:rPr>
              <a:t>Significance: </a:t>
            </a:r>
            <a:endParaRPr b="1" sz="2900">
              <a:latin typeface="Calibri"/>
              <a:ea typeface="Calibri"/>
              <a:cs typeface="Calibri"/>
              <a:sym typeface="Calibri"/>
            </a:endParaRPr>
          </a:p>
          <a:p>
            <a:pPr indent="-412750" lvl="0" marL="457200" rtl="0" algn="l">
              <a:lnSpc>
                <a:spcPct val="135000"/>
              </a:lnSpc>
              <a:spcBef>
                <a:spcPts val="0"/>
              </a:spcBef>
              <a:spcAft>
                <a:spcPts val="0"/>
              </a:spcAft>
              <a:buSzPts val="2900"/>
              <a:buFont typeface="Calibri"/>
              <a:buChar char="●"/>
            </a:pPr>
            <a:r>
              <a:rPr lang="en-US" sz="2900">
                <a:latin typeface="Calibri"/>
                <a:ea typeface="Calibri"/>
                <a:cs typeface="Calibri"/>
                <a:sym typeface="Calibri"/>
              </a:rPr>
              <a:t>Relationship between two moving averages of a security price. </a:t>
            </a:r>
            <a:endParaRPr sz="2900">
              <a:latin typeface="Calibri"/>
              <a:ea typeface="Calibri"/>
              <a:cs typeface="Calibri"/>
              <a:sym typeface="Calibri"/>
            </a:endParaRPr>
          </a:p>
          <a:p>
            <a:pPr indent="-412750" lvl="0" marL="457200" rtl="0" algn="l">
              <a:lnSpc>
                <a:spcPct val="135000"/>
              </a:lnSpc>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Both T</a:t>
            </a:r>
            <a:r>
              <a:rPr lang="en-US" sz="2900">
                <a:solidFill>
                  <a:schemeClr val="dk1"/>
                </a:solidFill>
                <a:latin typeface="Calibri"/>
                <a:ea typeface="Calibri"/>
                <a:cs typeface="Calibri"/>
                <a:sym typeface="Calibri"/>
              </a:rPr>
              <a:t>rend and momentum.</a:t>
            </a:r>
            <a:endParaRPr sz="2900">
              <a:solidFill>
                <a:schemeClr val="dk1"/>
              </a:solidFill>
              <a:latin typeface="Calibri"/>
              <a:ea typeface="Calibri"/>
              <a:cs typeface="Calibri"/>
              <a:sym typeface="Calibri"/>
            </a:endParaRPr>
          </a:p>
          <a:p>
            <a:pPr indent="0" lvl="0" marL="0" rtl="0" algn="l">
              <a:lnSpc>
                <a:spcPct val="135000"/>
              </a:lnSpc>
              <a:spcBef>
                <a:spcPts val="0"/>
              </a:spcBef>
              <a:spcAft>
                <a:spcPts val="0"/>
              </a:spcAft>
              <a:buNone/>
            </a:pPr>
            <a:r>
              <a:rPr b="1" lang="en-US" sz="2900">
                <a:solidFill>
                  <a:schemeClr val="dk1"/>
                </a:solidFill>
                <a:latin typeface="Calibri"/>
                <a:ea typeface="Calibri"/>
                <a:cs typeface="Calibri"/>
                <a:sym typeface="Calibri"/>
              </a:rPr>
              <a:t>How it works? </a:t>
            </a:r>
            <a:endParaRPr b="1" sz="2900">
              <a:solidFill>
                <a:schemeClr val="dk1"/>
              </a:solidFill>
              <a:latin typeface="Calibri"/>
              <a:ea typeface="Calibri"/>
              <a:cs typeface="Calibri"/>
              <a:sym typeface="Calibri"/>
            </a:endParaRPr>
          </a:p>
          <a:p>
            <a:pPr indent="-412750" lvl="0" marL="457200" rtl="0" algn="l">
              <a:lnSpc>
                <a:spcPct val="115000"/>
              </a:lnSpc>
              <a:spcBef>
                <a:spcPts val="0"/>
              </a:spcBef>
              <a:spcAft>
                <a:spcPts val="0"/>
              </a:spcAft>
              <a:buSzPts val="2900"/>
              <a:buFont typeface="Calibri"/>
              <a:buChar char="●"/>
            </a:pPr>
            <a:r>
              <a:rPr lang="en-US" sz="2900">
                <a:latin typeface="Calibri"/>
                <a:ea typeface="Calibri"/>
                <a:cs typeface="Calibri"/>
                <a:sym typeface="Calibri"/>
              </a:rPr>
              <a:t>Uses Convergence and Divergence. </a:t>
            </a:r>
            <a:endParaRPr sz="2900">
              <a:latin typeface="Calibri"/>
              <a:ea typeface="Calibri"/>
              <a:cs typeface="Calibri"/>
              <a:sym typeface="Calibri"/>
            </a:endParaRPr>
          </a:p>
          <a:p>
            <a:pPr indent="-387350" lvl="0" marL="914400" rtl="0" algn="l">
              <a:lnSpc>
                <a:spcPct val="115000"/>
              </a:lnSpc>
              <a:spcBef>
                <a:spcPts val="0"/>
              </a:spcBef>
              <a:spcAft>
                <a:spcPts val="0"/>
              </a:spcAft>
              <a:buSzPts val="2500"/>
              <a:buFont typeface="Calibri"/>
              <a:buChar char="➔"/>
            </a:pPr>
            <a:r>
              <a:rPr lang="en-US" sz="2500">
                <a:latin typeface="Calibri"/>
                <a:ea typeface="Calibri"/>
                <a:cs typeface="Calibri"/>
                <a:sym typeface="Calibri"/>
              </a:rPr>
              <a:t>Convergence: Part before intersection</a:t>
            </a:r>
            <a:endParaRPr sz="2500">
              <a:latin typeface="Calibri"/>
              <a:ea typeface="Calibri"/>
              <a:cs typeface="Calibri"/>
              <a:sym typeface="Calibri"/>
            </a:endParaRPr>
          </a:p>
          <a:p>
            <a:pPr indent="-387350" lvl="0" marL="914400" rtl="0" algn="l">
              <a:lnSpc>
                <a:spcPct val="115000"/>
              </a:lnSpc>
              <a:spcBef>
                <a:spcPts val="0"/>
              </a:spcBef>
              <a:spcAft>
                <a:spcPts val="0"/>
              </a:spcAft>
              <a:buSzPts val="2500"/>
              <a:buFont typeface="Calibri"/>
              <a:buChar char="➔"/>
            </a:pPr>
            <a:r>
              <a:rPr lang="en-US" sz="2500">
                <a:latin typeface="Calibri"/>
                <a:ea typeface="Calibri"/>
                <a:cs typeface="Calibri"/>
                <a:sym typeface="Calibri"/>
              </a:rPr>
              <a:t>Divergence: Part after intersection.</a:t>
            </a:r>
            <a:endParaRPr sz="1200">
              <a:latin typeface="Calibri"/>
              <a:ea typeface="Calibri"/>
              <a:cs typeface="Calibri"/>
              <a:sym typeface="Calibri"/>
            </a:endParaRPr>
          </a:p>
        </p:txBody>
      </p:sp>
      <p:sp>
        <p:nvSpPr>
          <p:cNvPr id="372" name="Google Shape;372;g27be6238b5d_0_15"/>
          <p:cNvSpPr txBox="1"/>
          <p:nvPr/>
        </p:nvSpPr>
        <p:spPr>
          <a:xfrm>
            <a:off x="1552800" y="2658300"/>
            <a:ext cx="9086400" cy="15414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en-US" sz="2700">
                <a:latin typeface="Calibri"/>
                <a:ea typeface="Calibri"/>
                <a:cs typeface="Calibri"/>
                <a:sym typeface="Calibri"/>
              </a:rPr>
              <a:t>Problem:</a:t>
            </a:r>
            <a:endParaRPr sz="2200">
              <a:latin typeface="Calibri"/>
              <a:ea typeface="Calibri"/>
              <a:cs typeface="Calibri"/>
              <a:sym typeface="Calibri"/>
            </a:endParaRPr>
          </a:p>
          <a:p>
            <a:pPr indent="-368300" lvl="0" marL="457200" rtl="0" algn="l">
              <a:lnSpc>
                <a:spcPct val="135000"/>
              </a:lnSpc>
              <a:spcBef>
                <a:spcPts val="0"/>
              </a:spcBef>
              <a:spcAft>
                <a:spcPts val="0"/>
              </a:spcAft>
              <a:buSzPts val="2200"/>
              <a:buFont typeface="Calibri"/>
              <a:buChar char="★"/>
            </a:pPr>
            <a:r>
              <a:rPr lang="en-US" sz="2200">
                <a:latin typeface="Calibri"/>
                <a:ea typeface="Calibri"/>
                <a:cs typeface="Calibri"/>
                <a:sym typeface="Calibri"/>
              </a:rPr>
              <a:t>EMA’s do their crossover late, and in that time entry opportunity vanishes. </a:t>
            </a:r>
            <a:endParaRPr sz="2200">
              <a:latin typeface="Calibri"/>
              <a:ea typeface="Calibri"/>
              <a:cs typeface="Calibri"/>
              <a:sym typeface="Calibri"/>
            </a:endParaRPr>
          </a:p>
          <a:p>
            <a:pPr indent="-368300" lvl="0" marL="457200" rtl="0" algn="l">
              <a:lnSpc>
                <a:spcPct val="135000"/>
              </a:lnSpc>
              <a:spcBef>
                <a:spcPts val="0"/>
              </a:spcBef>
              <a:spcAft>
                <a:spcPts val="0"/>
              </a:spcAft>
              <a:buSzPts val="2200"/>
              <a:buFont typeface="Calibri"/>
              <a:buChar char="★"/>
            </a:pPr>
            <a:r>
              <a:rPr lang="en-US" sz="2200">
                <a:solidFill>
                  <a:schemeClr val="dk1"/>
                </a:solidFill>
                <a:latin typeface="Calibri"/>
                <a:ea typeface="Calibri"/>
                <a:cs typeface="Calibri"/>
                <a:sym typeface="Calibri"/>
              </a:rPr>
              <a:t>We don’t know whether we are in the Entry side or the Exit side.</a:t>
            </a:r>
            <a:endParaRPr sz="2200">
              <a:latin typeface="Calibri"/>
              <a:ea typeface="Calibri"/>
              <a:cs typeface="Calibri"/>
              <a:sym typeface="Calibri"/>
            </a:endParaRPr>
          </a:p>
        </p:txBody>
      </p:sp>
      <p:grpSp>
        <p:nvGrpSpPr>
          <p:cNvPr id="373" name="Google Shape;373;g27be6238b5d_0_15"/>
          <p:cNvGrpSpPr/>
          <p:nvPr/>
        </p:nvGrpSpPr>
        <p:grpSpPr>
          <a:xfrm>
            <a:off x="6752275" y="3845775"/>
            <a:ext cx="4567500" cy="2771700"/>
            <a:chOff x="6752275" y="3845775"/>
            <a:chExt cx="4567500" cy="2771700"/>
          </a:xfrm>
        </p:grpSpPr>
        <p:cxnSp>
          <p:nvCxnSpPr>
            <p:cNvPr id="374" name="Google Shape;374;g27be6238b5d_0_15"/>
            <p:cNvCxnSpPr/>
            <p:nvPr/>
          </p:nvCxnSpPr>
          <p:spPr>
            <a:xfrm flipH="1" rot="10800000">
              <a:off x="6752275" y="5237075"/>
              <a:ext cx="4567500" cy="13500"/>
            </a:xfrm>
            <a:prstGeom prst="straightConnector1">
              <a:avLst/>
            </a:prstGeom>
            <a:noFill/>
            <a:ln cap="flat" cmpd="sng" w="19050">
              <a:solidFill>
                <a:srgbClr val="FFFF00"/>
              </a:solidFill>
              <a:prstDash val="solid"/>
              <a:round/>
              <a:headEnd len="med" w="med" type="none"/>
              <a:tailEnd len="med" w="med" type="none"/>
            </a:ln>
          </p:spPr>
        </p:cxnSp>
        <p:pic>
          <p:nvPicPr>
            <p:cNvPr id="375" name="Google Shape;375;g27be6238b5d_0_15"/>
            <p:cNvPicPr preferRelativeResize="0"/>
            <p:nvPr/>
          </p:nvPicPr>
          <p:blipFill rotWithShape="1">
            <a:blip r:embed="rId3">
              <a:alphaModFix/>
            </a:blip>
            <a:srcRect b="0" l="26224" r="26465" t="0"/>
            <a:stretch/>
          </p:blipFill>
          <p:spPr>
            <a:xfrm>
              <a:off x="6996250" y="3845775"/>
              <a:ext cx="4022450" cy="27717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xit" presetID="10" presetSubtype="0">
                                  <p:stCondLst>
                                    <p:cond delay="0"/>
                                  </p:stCondLst>
                                  <p:childTnLst>
                                    <p:animEffect filter="fade" transition="out">
                                      <p:cBhvr>
                                        <p:cTn dur="1000"/>
                                        <p:tgtEl>
                                          <p:spTgt spid="372"/>
                                        </p:tgtEl>
                                      </p:cBhvr>
                                    </p:animEffect>
                                    <p:set>
                                      <p:cBhvr>
                                        <p:cTn dur="1" fill="hold">
                                          <p:stCondLst>
                                            <p:cond delay="1000"/>
                                          </p:stCondLst>
                                        </p:cTn>
                                        <p:tgtEl>
                                          <p:spTgt spid="3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7be6238b5d_0_24"/>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MACD</a:t>
            </a:r>
            <a:endParaRPr sz="3600" cap="none">
              <a:latin typeface="Arial Rounded"/>
              <a:ea typeface="Arial Rounded"/>
              <a:cs typeface="Arial Rounded"/>
              <a:sym typeface="Arial Rounded"/>
            </a:endParaRPr>
          </a:p>
        </p:txBody>
      </p:sp>
      <p:pic>
        <p:nvPicPr>
          <p:cNvPr id="382" name="Google Shape;382;g27be6238b5d_0_24"/>
          <p:cNvPicPr preferRelativeResize="0"/>
          <p:nvPr/>
        </p:nvPicPr>
        <p:blipFill>
          <a:blip r:embed="rId3">
            <a:alphaModFix/>
          </a:blip>
          <a:stretch>
            <a:fillRect/>
          </a:stretch>
        </p:blipFill>
        <p:spPr>
          <a:xfrm>
            <a:off x="379025" y="1315400"/>
            <a:ext cx="11433950" cy="5021775"/>
          </a:xfrm>
          <a:prstGeom prst="rect">
            <a:avLst/>
          </a:prstGeom>
          <a:noFill/>
          <a:ln cap="flat" cmpd="sng" w="28575">
            <a:solidFill>
              <a:srgbClr val="000000"/>
            </a:solidFill>
            <a:prstDash val="solid"/>
            <a:round/>
            <a:headEnd len="sm" w="sm" type="none"/>
            <a:tailEnd len="sm" w="sm" type="none"/>
          </a:ln>
        </p:spPr>
      </p:pic>
      <p:grpSp>
        <p:nvGrpSpPr>
          <p:cNvPr id="383" name="Google Shape;383;g27be6238b5d_0_24"/>
          <p:cNvGrpSpPr/>
          <p:nvPr/>
        </p:nvGrpSpPr>
        <p:grpSpPr>
          <a:xfrm>
            <a:off x="815875" y="3724425"/>
            <a:ext cx="4108200" cy="1498325"/>
            <a:chOff x="815875" y="3724425"/>
            <a:chExt cx="4108200" cy="1498325"/>
          </a:xfrm>
        </p:grpSpPr>
        <p:sp>
          <p:nvSpPr>
            <p:cNvPr id="384" name="Google Shape;384;g27be6238b5d_0_24"/>
            <p:cNvSpPr txBox="1"/>
            <p:nvPr/>
          </p:nvSpPr>
          <p:spPr>
            <a:xfrm>
              <a:off x="815875" y="3724425"/>
              <a:ext cx="4108200" cy="1154400"/>
            </a:xfrm>
            <a:prstGeom prst="rect">
              <a:avLst/>
            </a:prstGeom>
            <a:solidFill>
              <a:schemeClr val="lt1"/>
            </a:solidFill>
            <a:ln cap="flat" cmpd="sng" w="2857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0000FF"/>
                  </a:solidFill>
                  <a:latin typeface="Calibri"/>
                  <a:ea typeface="Calibri"/>
                  <a:cs typeface="Calibri"/>
                  <a:sym typeface="Calibri"/>
                </a:rPr>
                <a:t>MACD line:</a:t>
              </a:r>
              <a:r>
                <a:rPr lang="en-US" sz="1700">
                  <a:latin typeface="Calibri"/>
                  <a:ea typeface="Calibri"/>
                  <a:cs typeface="Calibri"/>
                  <a:sym typeface="Calibri"/>
                </a:rPr>
                <a:t> 12 Period EMA - 26 Period EMA </a:t>
              </a:r>
              <a:r>
                <a:rPr lang="en-US" sz="1600">
                  <a:latin typeface="Calibri"/>
                  <a:ea typeface="Calibri"/>
                  <a:cs typeface="Calibri"/>
                  <a:sym typeface="Calibri"/>
                </a:rPr>
                <a:t>(</a:t>
              </a:r>
              <a:r>
                <a:rPr lang="en-US" sz="1500">
                  <a:latin typeface="Calibri"/>
                  <a:ea typeface="Calibri"/>
                  <a:cs typeface="Calibri"/>
                  <a:sym typeface="Calibri"/>
                </a:rPr>
                <a:t>Calculated by subtraction operation between 12 period moving average and 26 period moving average.)</a:t>
              </a:r>
              <a:endParaRPr sz="1500">
                <a:latin typeface="Calibri"/>
                <a:ea typeface="Calibri"/>
                <a:cs typeface="Calibri"/>
                <a:sym typeface="Calibri"/>
              </a:endParaRPr>
            </a:p>
          </p:txBody>
        </p:sp>
        <p:cxnSp>
          <p:nvCxnSpPr>
            <p:cNvPr id="385" name="Google Shape;385;g27be6238b5d_0_24"/>
            <p:cNvCxnSpPr/>
            <p:nvPr/>
          </p:nvCxnSpPr>
          <p:spPr>
            <a:xfrm rot="10800000">
              <a:off x="1913650" y="4884650"/>
              <a:ext cx="6600" cy="338100"/>
            </a:xfrm>
            <a:prstGeom prst="straightConnector1">
              <a:avLst/>
            </a:prstGeom>
            <a:noFill/>
            <a:ln cap="flat" cmpd="sng" w="28575">
              <a:solidFill>
                <a:srgbClr val="0000FF"/>
              </a:solidFill>
              <a:prstDash val="solid"/>
              <a:round/>
              <a:headEnd len="med" w="med" type="none"/>
              <a:tailEnd len="med" w="med" type="triangle"/>
            </a:ln>
          </p:spPr>
        </p:cxnSp>
      </p:grpSp>
      <p:grpSp>
        <p:nvGrpSpPr>
          <p:cNvPr id="386" name="Google Shape;386;g27be6238b5d_0_24"/>
          <p:cNvGrpSpPr/>
          <p:nvPr/>
        </p:nvGrpSpPr>
        <p:grpSpPr>
          <a:xfrm>
            <a:off x="5126350" y="4432425"/>
            <a:ext cx="2607900" cy="866525"/>
            <a:chOff x="5126350" y="4432425"/>
            <a:chExt cx="2607900" cy="866525"/>
          </a:xfrm>
        </p:grpSpPr>
        <p:sp>
          <p:nvSpPr>
            <p:cNvPr id="387" name="Google Shape;387;g27be6238b5d_0_24"/>
            <p:cNvSpPr txBox="1"/>
            <p:nvPr/>
          </p:nvSpPr>
          <p:spPr>
            <a:xfrm>
              <a:off x="5126350" y="4432425"/>
              <a:ext cx="2607900" cy="446400"/>
            </a:xfrm>
            <a:prstGeom prst="rect">
              <a:avLst/>
            </a:prstGeom>
            <a:solidFill>
              <a:schemeClr val="lt1"/>
            </a:solidFill>
            <a:ln cap="flat" cmpd="sng" w="2857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9900"/>
                  </a:solidFill>
                  <a:latin typeface="Calibri"/>
                  <a:ea typeface="Calibri"/>
                  <a:cs typeface="Calibri"/>
                  <a:sym typeface="Calibri"/>
                </a:rPr>
                <a:t>Signal Line:</a:t>
              </a:r>
              <a:r>
                <a:rPr lang="en-US" sz="1700">
                  <a:latin typeface="Calibri"/>
                  <a:ea typeface="Calibri"/>
                  <a:cs typeface="Calibri"/>
                  <a:sym typeface="Calibri"/>
                </a:rPr>
                <a:t> 9 Period EMA</a:t>
              </a:r>
              <a:endParaRPr sz="1700">
                <a:latin typeface="Calibri"/>
                <a:ea typeface="Calibri"/>
                <a:cs typeface="Calibri"/>
                <a:sym typeface="Calibri"/>
              </a:endParaRPr>
            </a:p>
          </p:txBody>
        </p:sp>
        <p:cxnSp>
          <p:nvCxnSpPr>
            <p:cNvPr id="388" name="Google Shape;388;g27be6238b5d_0_24"/>
            <p:cNvCxnSpPr/>
            <p:nvPr/>
          </p:nvCxnSpPr>
          <p:spPr>
            <a:xfrm rot="10800000">
              <a:off x="6091425" y="4902650"/>
              <a:ext cx="0" cy="396300"/>
            </a:xfrm>
            <a:prstGeom prst="straightConnector1">
              <a:avLst/>
            </a:prstGeom>
            <a:noFill/>
            <a:ln cap="flat" cmpd="sng" w="28575">
              <a:solidFill>
                <a:srgbClr val="FF9900"/>
              </a:solidFill>
              <a:prstDash val="solid"/>
              <a:round/>
              <a:headEnd len="med" w="med" type="none"/>
              <a:tailEnd len="med" w="med" type="triangle"/>
            </a:ln>
          </p:spPr>
        </p:cxnSp>
      </p:grpSp>
      <p:grpSp>
        <p:nvGrpSpPr>
          <p:cNvPr id="389" name="Google Shape;389;g27be6238b5d_0_24"/>
          <p:cNvGrpSpPr/>
          <p:nvPr/>
        </p:nvGrpSpPr>
        <p:grpSpPr>
          <a:xfrm>
            <a:off x="3328450" y="5561075"/>
            <a:ext cx="6642600" cy="696925"/>
            <a:chOff x="3328450" y="5561075"/>
            <a:chExt cx="6642600" cy="696925"/>
          </a:xfrm>
        </p:grpSpPr>
        <p:sp>
          <p:nvSpPr>
            <p:cNvPr id="390" name="Google Shape;390;g27be6238b5d_0_24"/>
            <p:cNvSpPr txBox="1"/>
            <p:nvPr/>
          </p:nvSpPr>
          <p:spPr>
            <a:xfrm>
              <a:off x="5126350" y="5811600"/>
              <a:ext cx="4844700" cy="4464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Histogram:</a:t>
              </a:r>
              <a:r>
                <a:rPr b="1" lang="en-US" sz="1500">
                  <a:latin typeface="Calibri"/>
                  <a:ea typeface="Calibri"/>
                  <a:cs typeface="Calibri"/>
                  <a:sym typeface="Calibri"/>
                </a:rPr>
                <a:t> </a:t>
              </a:r>
              <a:r>
                <a:rPr lang="en-US" sz="1500">
                  <a:latin typeface="Calibri"/>
                  <a:ea typeface="Calibri"/>
                  <a:cs typeface="Calibri"/>
                  <a:sym typeface="Calibri"/>
                </a:rPr>
                <a:t>Difference between MACD line and signal line</a:t>
              </a:r>
              <a:endParaRPr sz="1500">
                <a:latin typeface="Calibri"/>
                <a:ea typeface="Calibri"/>
                <a:cs typeface="Calibri"/>
                <a:sym typeface="Calibri"/>
              </a:endParaRPr>
            </a:p>
          </p:txBody>
        </p:sp>
        <p:cxnSp>
          <p:nvCxnSpPr>
            <p:cNvPr id="391" name="Google Shape;391;g27be6238b5d_0_24"/>
            <p:cNvCxnSpPr>
              <a:endCxn id="390" idx="1"/>
            </p:cNvCxnSpPr>
            <p:nvPr/>
          </p:nvCxnSpPr>
          <p:spPr>
            <a:xfrm>
              <a:off x="3328450" y="5660100"/>
              <a:ext cx="1797900" cy="374700"/>
            </a:xfrm>
            <a:prstGeom prst="straightConnector1">
              <a:avLst/>
            </a:prstGeom>
            <a:noFill/>
            <a:ln cap="flat" cmpd="sng" w="28575">
              <a:solidFill>
                <a:schemeClr val="dk1"/>
              </a:solidFill>
              <a:prstDash val="solid"/>
              <a:round/>
              <a:headEnd len="med" w="med" type="none"/>
              <a:tailEnd len="med" w="med" type="triangle"/>
            </a:ln>
          </p:spPr>
        </p:cxnSp>
        <p:cxnSp>
          <p:nvCxnSpPr>
            <p:cNvPr id="392" name="Google Shape;392;g27be6238b5d_0_24"/>
            <p:cNvCxnSpPr/>
            <p:nvPr/>
          </p:nvCxnSpPr>
          <p:spPr>
            <a:xfrm>
              <a:off x="5423925" y="5561075"/>
              <a:ext cx="0" cy="236100"/>
            </a:xfrm>
            <a:prstGeom prst="straightConnector1">
              <a:avLst/>
            </a:prstGeom>
            <a:noFill/>
            <a:ln cap="flat" cmpd="sng" w="28575">
              <a:solidFill>
                <a:srgbClr val="111111"/>
              </a:solidFill>
              <a:prstDash val="solid"/>
              <a:round/>
              <a:headEnd len="med" w="med" type="none"/>
              <a:tailEnd len="med" w="med" type="triangle"/>
            </a:ln>
          </p:spPr>
        </p:cxnSp>
      </p:grpSp>
      <p:grpSp>
        <p:nvGrpSpPr>
          <p:cNvPr id="393" name="Google Shape;393;g27be6238b5d_0_24"/>
          <p:cNvGrpSpPr/>
          <p:nvPr/>
        </p:nvGrpSpPr>
        <p:grpSpPr>
          <a:xfrm>
            <a:off x="7936525" y="4456250"/>
            <a:ext cx="2550300" cy="1104600"/>
            <a:chOff x="7936525" y="4456250"/>
            <a:chExt cx="2550300" cy="1104600"/>
          </a:xfrm>
        </p:grpSpPr>
        <p:sp>
          <p:nvSpPr>
            <p:cNvPr id="394" name="Google Shape;394;g27be6238b5d_0_24"/>
            <p:cNvSpPr txBox="1"/>
            <p:nvPr/>
          </p:nvSpPr>
          <p:spPr>
            <a:xfrm>
              <a:off x="7936525" y="4456250"/>
              <a:ext cx="2550300" cy="4464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Base line:</a:t>
              </a:r>
              <a:r>
                <a:rPr b="1" lang="en-US">
                  <a:latin typeface="Calibri"/>
                  <a:ea typeface="Calibri"/>
                  <a:cs typeface="Calibri"/>
                  <a:sym typeface="Calibri"/>
                </a:rPr>
                <a:t> </a:t>
              </a:r>
              <a:r>
                <a:rPr lang="en-US" sz="1500">
                  <a:latin typeface="Calibri"/>
                  <a:ea typeface="Calibri"/>
                  <a:cs typeface="Calibri"/>
                  <a:sym typeface="Calibri"/>
                </a:rPr>
                <a:t>Line in between</a:t>
              </a:r>
              <a:endParaRPr sz="1500">
                <a:latin typeface="Calibri"/>
                <a:ea typeface="Calibri"/>
                <a:cs typeface="Calibri"/>
                <a:sym typeface="Calibri"/>
              </a:endParaRPr>
            </a:p>
          </p:txBody>
        </p:sp>
        <p:cxnSp>
          <p:nvCxnSpPr>
            <p:cNvPr id="395" name="Google Shape;395;g27be6238b5d_0_24"/>
            <p:cNvCxnSpPr>
              <a:endCxn id="394" idx="2"/>
            </p:cNvCxnSpPr>
            <p:nvPr/>
          </p:nvCxnSpPr>
          <p:spPr>
            <a:xfrm flipH="1" rot="10800000">
              <a:off x="9211075" y="4902650"/>
              <a:ext cx="600" cy="658200"/>
            </a:xfrm>
            <a:prstGeom prst="straightConnector1">
              <a:avLst/>
            </a:prstGeom>
            <a:noFill/>
            <a:ln cap="flat" cmpd="sng" w="28575">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7be6238b5d_0_70"/>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Is EMA effective or </a:t>
            </a:r>
            <a:r>
              <a:rPr lang="en-US" sz="3600">
                <a:latin typeface="Arial Rounded"/>
                <a:ea typeface="Arial Rounded"/>
                <a:cs typeface="Arial Rounded"/>
                <a:sym typeface="Arial Rounded"/>
              </a:rPr>
              <a:t>MACD?</a:t>
            </a:r>
            <a:endParaRPr sz="3600" cap="none">
              <a:latin typeface="Arial Rounded"/>
              <a:ea typeface="Arial Rounded"/>
              <a:cs typeface="Arial Rounded"/>
              <a:sym typeface="Arial Rounded"/>
            </a:endParaRPr>
          </a:p>
        </p:txBody>
      </p:sp>
      <p:pic>
        <p:nvPicPr>
          <p:cNvPr id="402" name="Google Shape;402;g27be6238b5d_0_70"/>
          <p:cNvPicPr preferRelativeResize="0"/>
          <p:nvPr/>
        </p:nvPicPr>
        <p:blipFill>
          <a:blip r:embed="rId3">
            <a:alphaModFix/>
          </a:blip>
          <a:stretch>
            <a:fillRect/>
          </a:stretch>
        </p:blipFill>
        <p:spPr>
          <a:xfrm>
            <a:off x="474975" y="1183025"/>
            <a:ext cx="11242050" cy="5360525"/>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7be6238b5d_0_45"/>
          <p:cNvSpPr txBox="1"/>
          <p:nvPr>
            <p:ph idx="1" type="body"/>
          </p:nvPr>
        </p:nvSpPr>
        <p:spPr>
          <a:xfrm>
            <a:off x="609600" y="1451125"/>
            <a:ext cx="10972800" cy="3777900"/>
          </a:xfrm>
          <a:prstGeom prst="rect">
            <a:avLst/>
          </a:prstGeom>
        </p:spPr>
        <p:txBody>
          <a:bodyPr anchorCtr="0" anchor="t" bIns="45700" lIns="91425" spcFirstLastPara="1" rIns="91425" wrap="square" tIns="45700">
            <a:normAutofit/>
          </a:bodyPr>
          <a:lstStyle/>
          <a:p>
            <a:pPr indent="-381000" lvl="0" marL="457200" rtl="0" algn="l">
              <a:lnSpc>
                <a:spcPct val="135000"/>
              </a:lnSpc>
              <a:spcBef>
                <a:spcPts val="360"/>
              </a:spcBef>
              <a:spcAft>
                <a:spcPts val="0"/>
              </a:spcAft>
              <a:buSzPts val="2400"/>
              <a:buChar char="●"/>
            </a:pPr>
            <a:r>
              <a:rPr lang="en-US"/>
              <a:t>The more diverging these lines are, the more will be the spread factor of Histogram and the more momentum there will be in the market.</a:t>
            </a:r>
            <a:endParaRPr/>
          </a:p>
          <a:p>
            <a:pPr indent="-381000" lvl="0" marL="457200" rtl="0" algn="l">
              <a:lnSpc>
                <a:spcPct val="135000"/>
              </a:lnSpc>
              <a:spcBef>
                <a:spcPts val="0"/>
              </a:spcBef>
              <a:spcAft>
                <a:spcPts val="0"/>
              </a:spcAft>
              <a:buSzPts val="2400"/>
              <a:buChar char="●"/>
            </a:pPr>
            <a:r>
              <a:rPr lang="en-US"/>
              <a:t>The side below the Base line would be the Entry Side and the side above it would be the Exit side. </a:t>
            </a:r>
            <a:endParaRPr/>
          </a:p>
        </p:txBody>
      </p:sp>
      <p:sp>
        <p:nvSpPr>
          <p:cNvPr id="409" name="Google Shape;409;g27be6238b5d_0_45"/>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Primary Methodologies</a:t>
            </a:r>
            <a:endParaRPr sz="3600" cap="none">
              <a:latin typeface="Arial Rounded"/>
              <a:ea typeface="Arial Rounded"/>
              <a:cs typeface="Arial Rounded"/>
              <a:sym typeface="Arial Round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7be6238b5d_0_86"/>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Primary Methodologies</a:t>
            </a:r>
            <a:endParaRPr sz="3600" cap="none">
              <a:latin typeface="Arial Rounded"/>
              <a:ea typeface="Arial Rounded"/>
              <a:cs typeface="Arial Rounded"/>
              <a:sym typeface="Arial Rounded"/>
            </a:endParaRPr>
          </a:p>
        </p:txBody>
      </p:sp>
      <p:pic>
        <p:nvPicPr>
          <p:cNvPr id="416" name="Google Shape;416;g27be6238b5d_0_86"/>
          <p:cNvPicPr preferRelativeResize="0"/>
          <p:nvPr/>
        </p:nvPicPr>
        <p:blipFill>
          <a:blip r:embed="rId3">
            <a:alphaModFix/>
          </a:blip>
          <a:stretch>
            <a:fillRect/>
          </a:stretch>
        </p:blipFill>
        <p:spPr>
          <a:xfrm>
            <a:off x="385613" y="1196550"/>
            <a:ext cx="11420776" cy="5197925"/>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7be6238b5d_0_51"/>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387350" lvl="0" marL="457200" rtl="0" algn="l">
              <a:lnSpc>
                <a:spcPct val="135000"/>
              </a:lnSpc>
              <a:spcBef>
                <a:spcPts val="360"/>
              </a:spcBef>
              <a:spcAft>
                <a:spcPts val="0"/>
              </a:spcAft>
              <a:buSzPts val="2500"/>
              <a:buAutoNum type="arabicParenR"/>
            </a:pPr>
            <a:r>
              <a:rPr lang="en-US"/>
              <a:t>If the MACD line crosses the Baseline from below to above, the market can go in up trend and vice versa.</a:t>
            </a:r>
            <a:endParaRPr/>
          </a:p>
          <a:p>
            <a:pPr indent="0" lvl="0" marL="457200" rtl="0" algn="l">
              <a:lnSpc>
                <a:spcPct val="135000"/>
              </a:lnSpc>
              <a:spcBef>
                <a:spcPts val="360"/>
              </a:spcBef>
              <a:spcAft>
                <a:spcPts val="0"/>
              </a:spcAft>
              <a:buNone/>
            </a:pPr>
            <a:r>
              <a:rPr lang="en-US" sz="2700"/>
              <a:t>(There are chances, not certainty) </a:t>
            </a:r>
            <a:endParaRPr sz="2700"/>
          </a:p>
          <a:p>
            <a:pPr indent="0" lvl="0" marL="457200" rtl="0" algn="l">
              <a:lnSpc>
                <a:spcPct val="135000"/>
              </a:lnSpc>
              <a:spcBef>
                <a:spcPts val="360"/>
              </a:spcBef>
              <a:spcAft>
                <a:spcPts val="0"/>
              </a:spcAft>
              <a:buNone/>
            </a:pPr>
            <a:r>
              <a:t/>
            </a:r>
            <a:endParaRPr sz="1400"/>
          </a:p>
          <a:p>
            <a:pPr indent="-387350" lvl="0" marL="457200" rtl="0" algn="l">
              <a:lnSpc>
                <a:spcPct val="135000"/>
              </a:lnSpc>
              <a:spcBef>
                <a:spcPts val="360"/>
              </a:spcBef>
              <a:spcAft>
                <a:spcPts val="0"/>
              </a:spcAft>
              <a:buSzPts val="2500"/>
              <a:buAutoNum type="arabicParenR"/>
            </a:pPr>
            <a:r>
              <a:rPr lang="en-US"/>
              <a:t>If MACD line crosses the Signal Line from below to above, then the market can go in uptrend. </a:t>
            </a:r>
            <a:endParaRPr/>
          </a:p>
        </p:txBody>
      </p:sp>
      <p:sp>
        <p:nvSpPr>
          <p:cNvPr id="423" name="Google Shape;423;g27be6238b5d_0_51"/>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Secondary Methodologies</a:t>
            </a:r>
            <a:endParaRPr sz="3600" cap="none">
              <a:latin typeface="Arial Rounded"/>
              <a:ea typeface="Arial Rounded"/>
              <a:cs typeface="Arial Rounded"/>
              <a:sym typeface="Arial Rounded"/>
            </a:endParaRPr>
          </a:p>
        </p:txBody>
      </p:sp>
      <p:pic>
        <p:nvPicPr>
          <p:cNvPr id="424" name="Google Shape;424;g27be6238b5d_0_51"/>
          <p:cNvPicPr preferRelativeResize="0"/>
          <p:nvPr/>
        </p:nvPicPr>
        <p:blipFill>
          <a:blip r:embed="rId3">
            <a:alphaModFix/>
          </a:blip>
          <a:stretch>
            <a:fillRect/>
          </a:stretch>
        </p:blipFill>
        <p:spPr>
          <a:xfrm>
            <a:off x="254800" y="1068050"/>
            <a:ext cx="11682400" cy="5417900"/>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8"/>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Introduction to Indicators</a:t>
            </a:r>
            <a:endParaRPr sz="3600" cap="none">
              <a:latin typeface="Arial Rounded"/>
              <a:ea typeface="Arial Rounded"/>
              <a:cs typeface="Arial Rounded"/>
              <a:sym typeface="Arial Rounded"/>
            </a:endParaRPr>
          </a:p>
        </p:txBody>
      </p:sp>
      <p:pic>
        <p:nvPicPr>
          <p:cNvPr id="111" name="Google Shape;111;p8"/>
          <p:cNvPicPr preferRelativeResize="0"/>
          <p:nvPr/>
        </p:nvPicPr>
        <p:blipFill rotWithShape="1">
          <a:blip r:embed="rId3">
            <a:alphaModFix/>
          </a:blip>
          <a:srcRect b="0" l="0" r="0" t="0"/>
          <a:stretch/>
        </p:blipFill>
        <p:spPr>
          <a:xfrm>
            <a:off x="2123375" y="2306962"/>
            <a:ext cx="2010175" cy="1997325"/>
          </a:xfrm>
          <a:prstGeom prst="rect">
            <a:avLst/>
          </a:prstGeom>
          <a:noFill/>
          <a:ln cap="flat" cmpd="sng" w="19050">
            <a:solidFill>
              <a:schemeClr val="dk1"/>
            </a:solidFill>
            <a:prstDash val="solid"/>
            <a:round/>
            <a:headEnd len="sm" w="sm" type="none"/>
            <a:tailEnd len="sm" w="sm" type="none"/>
          </a:ln>
        </p:spPr>
      </p:pic>
      <p:pic>
        <p:nvPicPr>
          <p:cNvPr id="112" name="Google Shape;112;p8"/>
          <p:cNvPicPr preferRelativeResize="0"/>
          <p:nvPr/>
        </p:nvPicPr>
        <p:blipFill rotWithShape="1">
          <a:blip r:embed="rId4">
            <a:alphaModFix/>
          </a:blip>
          <a:srcRect b="0" l="0" r="0" t="0"/>
          <a:stretch/>
        </p:blipFill>
        <p:spPr>
          <a:xfrm>
            <a:off x="8029875" y="2306975"/>
            <a:ext cx="2010175" cy="1997325"/>
          </a:xfrm>
          <a:prstGeom prst="rect">
            <a:avLst/>
          </a:prstGeom>
          <a:noFill/>
          <a:ln cap="flat" cmpd="sng" w="19050">
            <a:solidFill>
              <a:schemeClr val="dk1"/>
            </a:solidFill>
            <a:prstDash val="solid"/>
            <a:round/>
            <a:headEnd len="sm" w="sm" type="none"/>
            <a:tailEnd len="sm" w="sm" type="none"/>
          </a:ln>
        </p:spPr>
      </p:pic>
      <p:sp>
        <p:nvSpPr>
          <p:cNvPr id="113" name="Google Shape;113;p8"/>
          <p:cNvSpPr txBox="1"/>
          <p:nvPr/>
        </p:nvSpPr>
        <p:spPr>
          <a:xfrm>
            <a:off x="2123375" y="4395800"/>
            <a:ext cx="3033000" cy="1185300"/>
          </a:xfrm>
          <a:prstGeom prst="rect">
            <a:avLst/>
          </a:prstGeom>
          <a:noFill/>
          <a:ln>
            <a:noFill/>
          </a:ln>
        </p:spPr>
        <p:txBody>
          <a:bodyPr anchorCtr="0" anchor="t" bIns="91425" lIns="91425" spcFirstLastPara="1" rIns="91425" wrap="square" tIns="91425">
            <a:spAutoFit/>
          </a:bodyPr>
          <a:lstStyle/>
          <a:p>
            <a:pPr indent="-393700" lvl="0" marL="457200" marR="0" rtl="0" algn="just">
              <a:lnSpc>
                <a:spcPct val="15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Historical Data</a:t>
            </a:r>
            <a:endParaRPr b="0" i="0" sz="2600" u="none" cap="none" strike="noStrike">
              <a:solidFill>
                <a:schemeClr val="dk1"/>
              </a:solidFill>
              <a:latin typeface="Calibri"/>
              <a:ea typeface="Calibri"/>
              <a:cs typeface="Calibri"/>
              <a:sym typeface="Calibri"/>
            </a:endParaRPr>
          </a:p>
          <a:p>
            <a:pPr indent="-393700" lvl="0" marL="457200" marR="0" rtl="0" algn="just">
              <a:lnSpc>
                <a:spcPct val="15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Moving Averages</a:t>
            </a:r>
            <a:endParaRPr b="0" i="0" sz="1200" u="none" cap="none" strike="noStrike">
              <a:solidFill>
                <a:srgbClr val="000000"/>
              </a:solidFill>
              <a:latin typeface="Calibri"/>
              <a:ea typeface="Calibri"/>
              <a:cs typeface="Calibri"/>
              <a:sym typeface="Calibri"/>
            </a:endParaRPr>
          </a:p>
        </p:txBody>
      </p:sp>
      <p:sp>
        <p:nvSpPr>
          <p:cNvPr id="114" name="Google Shape;114;p8"/>
          <p:cNvSpPr txBox="1"/>
          <p:nvPr/>
        </p:nvSpPr>
        <p:spPr>
          <a:xfrm>
            <a:off x="8029875" y="4395800"/>
            <a:ext cx="3373500" cy="1185300"/>
          </a:xfrm>
          <a:prstGeom prst="rect">
            <a:avLst/>
          </a:prstGeom>
          <a:noFill/>
          <a:ln>
            <a:noFill/>
          </a:ln>
        </p:spPr>
        <p:txBody>
          <a:bodyPr anchorCtr="0" anchor="t" bIns="91425" lIns="91425" spcFirstLastPara="1" rIns="91425" wrap="square" tIns="91425">
            <a:spAutoFit/>
          </a:bodyPr>
          <a:lstStyle/>
          <a:p>
            <a:pPr indent="-393700" lvl="0" marL="457200" marR="0" rtl="0" algn="just">
              <a:lnSpc>
                <a:spcPct val="15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Predict Future</a:t>
            </a:r>
            <a:endParaRPr b="0" i="0" sz="2600" u="none" cap="none" strike="noStrike">
              <a:solidFill>
                <a:schemeClr val="dk1"/>
              </a:solidFill>
              <a:latin typeface="Calibri"/>
              <a:ea typeface="Calibri"/>
              <a:cs typeface="Calibri"/>
              <a:sym typeface="Calibri"/>
            </a:endParaRPr>
          </a:p>
          <a:p>
            <a:pPr indent="-393700" lvl="0" marL="457200" marR="0" rtl="0" algn="just">
              <a:lnSpc>
                <a:spcPct val="15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Stochastic</a:t>
            </a:r>
            <a:endParaRPr b="0" i="0" sz="1200" u="none" cap="none" strike="noStrike">
              <a:solidFill>
                <a:srgbClr val="000000"/>
              </a:solidFill>
              <a:latin typeface="Calibri"/>
              <a:ea typeface="Calibri"/>
              <a:cs typeface="Calibri"/>
              <a:sym typeface="Calibri"/>
            </a:endParaRPr>
          </a:p>
        </p:txBody>
      </p:sp>
      <p:grpSp>
        <p:nvGrpSpPr>
          <p:cNvPr id="115" name="Google Shape;115;p8"/>
          <p:cNvGrpSpPr/>
          <p:nvPr/>
        </p:nvGrpSpPr>
        <p:grpSpPr>
          <a:xfrm>
            <a:off x="3127050" y="1088663"/>
            <a:ext cx="5911500" cy="1218312"/>
            <a:chOff x="3127050" y="1088663"/>
            <a:chExt cx="5911500" cy="1218312"/>
          </a:xfrm>
        </p:grpSpPr>
        <p:sp>
          <p:nvSpPr>
            <p:cNvPr id="116" name="Google Shape;116;p8"/>
            <p:cNvSpPr txBox="1"/>
            <p:nvPr/>
          </p:nvSpPr>
          <p:spPr>
            <a:xfrm>
              <a:off x="4285938" y="1088663"/>
              <a:ext cx="3620100" cy="488400"/>
            </a:xfrm>
            <a:prstGeom prst="rect">
              <a:avLst/>
            </a:prstGeom>
            <a:noFill/>
            <a:ln cap="flat" cmpd="sng" w="3810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US" sz="2300" u="none" cap="none" strike="noStrike">
                  <a:solidFill>
                    <a:srgbClr val="000000"/>
                  </a:solidFill>
                  <a:latin typeface="Calibri"/>
                  <a:ea typeface="Calibri"/>
                  <a:cs typeface="Calibri"/>
                  <a:sym typeface="Calibri"/>
                </a:rPr>
                <a:t>Types of Indicators</a:t>
              </a:r>
              <a:endParaRPr b="1" i="0" sz="400" u="none" cap="none" strike="noStrike">
                <a:solidFill>
                  <a:srgbClr val="A72A1E"/>
                </a:solidFill>
                <a:latin typeface="Roboto"/>
                <a:ea typeface="Roboto"/>
                <a:cs typeface="Roboto"/>
                <a:sym typeface="Roboto"/>
              </a:endParaRPr>
            </a:p>
          </p:txBody>
        </p:sp>
        <p:grpSp>
          <p:nvGrpSpPr>
            <p:cNvPr id="117" name="Google Shape;117;p8"/>
            <p:cNvGrpSpPr/>
            <p:nvPr/>
          </p:nvGrpSpPr>
          <p:grpSpPr>
            <a:xfrm>
              <a:off x="3127050" y="1577063"/>
              <a:ext cx="5911500" cy="729912"/>
              <a:chOff x="3127050" y="1577063"/>
              <a:chExt cx="5911500" cy="729912"/>
            </a:xfrm>
          </p:grpSpPr>
          <p:cxnSp>
            <p:nvCxnSpPr>
              <p:cNvPr id="118" name="Google Shape;118;p8"/>
              <p:cNvCxnSpPr>
                <a:stCxn id="112" idx="0"/>
              </p:cNvCxnSpPr>
              <p:nvPr/>
            </p:nvCxnSpPr>
            <p:spPr>
              <a:xfrm flipH="1" rot="10800000">
                <a:off x="9034962" y="2053475"/>
                <a:ext cx="2400" cy="253500"/>
              </a:xfrm>
              <a:prstGeom prst="straightConnector1">
                <a:avLst/>
              </a:prstGeom>
              <a:noFill/>
              <a:ln cap="flat" cmpd="sng" w="9525">
                <a:solidFill>
                  <a:schemeClr val="dk2"/>
                </a:solidFill>
                <a:prstDash val="solid"/>
                <a:round/>
                <a:headEnd len="med" w="med" type="none"/>
                <a:tailEnd len="med" w="med" type="none"/>
              </a:ln>
            </p:spPr>
          </p:cxnSp>
          <p:cxnSp>
            <p:nvCxnSpPr>
              <p:cNvPr id="119" name="Google Shape;119;p8"/>
              <p:cNvCxnSpPr/>
              <p:nvPr/>
            </p:nvCxnSpPr>
            <p:spPr>
              <a:xfrm>
                <a:off x="3127050" y="2048825"/>
                <a:ext cx="5911500" cy="120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8"/>
              <p:cNvCxnSpPr>
                <a:stCxn id="116" idx="2"/>
              </p:cNvCxnSpPr>
              <p:nvPr/>
            </p:nvCxnSpPr>
            <p:spPr>
              <a:xfrm flipH="1">
                <a:off x="6090588" y="1577063"/>
                <a:ext cx="5400" cy="47280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8"/>
              <p:cNvCxnSpPr>
                <a:stCxn id="111" idx="0"/>
              </p:cNvCxnSpPr>
              <p:nvPr/>
            </p:nvCxnSpPr>
            <p:spPr>
              <a:xfrm flipH="1" rot="10800000">
                <a:off x="3128463" y="2048963"/>
                <a:ext cx="3300" cy="2580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7be6238b5d_0_63"/>
          <p:cNvSpPr txBox="1"/>
          <p:nvPr>
            <p:ph idx="1" type="body"/>
          </p:nvPr>
        </p:nvSpPr>
        <p:spPr>
          <a:xfrm>
            <a:off x="609600" y="1491776"/>
            <a:ext cx="10972800" cy="1554900"/>
          </a:xfrm>
          <a:prstGeom prst="rect">
            <a:avLst/>
          </a:prstGeom>
        </p:spPr>
        <p:txBody>
          <a:bodyPr anchorCtr="0" anchor="t" bIns="45700" lIns="91425" spcFirstLastPara="1" rIns="91425" wrap="square" tIns="45700">
            <a:normAutofit/>
          </a:bodyPr>
          <a:lstStyle/>
          <a:p>
            <a:pPr indent="0" lvl="0" marL="0" rtl="0" algn="l">
              <a:lnSpc>
                <a:spcPct val="115000"/>
              </a:lnSpc>
              <a:spcBef>
                <a:spcPts val="360"/>
              </a:spcBef>
              <a:spcAft>
                <a:spcPts val="0"/>
              </a:spcAft>
              <a:buNone/>
            </a:pPr>
            <a:r>
              <a:rPr b="1" lang="en-US" sz="2700"/>
              <a:t>3)</a:t>
            </a:r>
            <a:r>
              <a:rPr lang="en-US" sz="2700"/>
              <a:t> </a:t>
            </a:r>
            <a:r>
              <a:rPr lang="en-US"/>
              <a:t> </a:t>
            </a:r>
            <a:r>
              <a:rPr b="1" lang="en-US" sz="3300"/>
              <a:t>Divergence in MACD</a:t>
            </a:r>
            <a:endParaRPr b="1" sz="3300"/>
          </a:p>
          <a:p>
            <a:pPr indent="457200" lvl="0" marL="457200" rtl="0" algn="l">
              <a:lnSpc>
                <a:spcPct val="115000"/>
              </a:lnSpc>
              <a:spcBef>
                <a:spcPts val="360"/>
              </a:spcBef>
              <a:spcAft>
                <a:spcPts val="0"/>
              </a:spcAft>
              <a:buNone/>
            </a:pPr>
            <a:r>
              <a:rPr lang="en-US" sz="3300"/>
              <a:t>We mostly use the regular divergence in MACD. </a:t>
            </a:r>
            <a:endParaRPr/>
          </a:p>
        </p:txBody>
      </p:sp>
      <p:sp>
        <p:nvSpPr>
          <p:cNvPr id="431" name="Google Shape;431;g27be6238b5d_0_63"/>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Secondary Methodologies</a:t>
            </a:r>
            <a:endParaRPr sz="3600" cap="none">
              <a:latin typeface="Arial Rounded"/>
              <a:ea typeface="Arial Rounded"/>
              <a:cs typeface="Arial Rounded"/>
              <a:sym typeface="Arial Rounded"/>
            </a:endParaRPr>
          </a:p>
        </p:txBody>
      </p:sp>
      <p:pic>
        <p:nvPicPr>
          <p:cNvPr id="432" name="Google Shape;432;g27be6238b5d_0_63"/>
          <p:cNvPicPr preferRelativeResize="0"/>
          <p:nvPr/>
        </p:nvPicPr>
        <p:blipFill>
          <a:blip r:embed="rId3">
            <a:alphaModFix/>
          </a:blip>
          <a:stretch>
            <a:fillRect/>
          </a:stretch>
        </p:blipFill>
        <p:spPr>
          <a:xfrm>
            <a:off x="304800" y="1207450"/>
            <a:ext cx="11582399" cy="5271477"/>
          </a:xfrm>
          <a:prstGeom prst="rect">
            <a:avLst/>
          </a:prstGeom>
          <a:noFill/>
          <a:ln cap="flat" cmpd="sng" w="28575">
            <a:solidFill>
              <a:srgbClr val="000000"/>
            </a:solidFill>
            <a:prstDash val="solid"/>
            <a:round/>
            <a:headEnd len="sm" w="sm" type="none"/>
            <a:tailEnd len="sm" w="sm" type="none"/>
          </a:ln>
        </p:spPr>
      </p:pic>
      <p:sp>
        <p:nvSpPr>
          <p:cNvPr id="433" name="Google Shape;433;g27be6238b5d_0_63"/>
          <p:cNvSpPr txBox="1"/>
          <p:nvPr/>
        </p:nvSpPr>
        <p:spPr>
          <a:xfrm>
            <a:off x="5369850" y="3193575"/>
            <a:ext cx="3561300" cy="14793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en-US" sz="2400">
                <a:latin typeface="Calibri"/>
                <a:ea typeface="Calibri"/>
                <a:cs typeface="Calibri"/>
                <a:sym typeface="Calibri"/>
              </a:rPr>
              <a:t>Bearish Divergence: </a:t>
            </a:r>
            <a:endParaRPr b="1" sz="2400">
              <a:latin typeface="Calibri"/>
              <a:ea typeface="Calibri"/>
              <a:cs typeface="Calibri"/>
              <a:sym typeface="Calibri"/>
            </a:endParaRPr>
          </a:p>
          <a:p>
            <a:pPr indent="-368300" lvl="0" marL="457200" rtl="0" algn="l">
              <a:lnSpc>
                <a:spcPct val="135000"/>
              </a:lnSpc>
              <a:spcBef>
                <a:spcPts val="0"/>
              </a:spcBef>
              <a:spcAft>
                <a:spcPts val="0"/>
              </a:spcAft>
              <a:buSzPts val="2200"/>
              <a:buFont typeface="Calibri"/>
              <a:buChar char="➔"/>
            </a:pPr>
            <a:r>
              <a:rPr lang="en-US" sz="2200">
                <a:latin typeface="Calibri"/>
                <a:ea typeface="Calibri"/>
                <a:cs typeface="Calibri"/>
                <a:sym typeface="Calibri"/>
              </a:rPr>
              <a:t>Price: Higher Highs</a:t>
            </a:r>
            <a:endParaRPr sz="2200">
              <a:latin typeface="Calibri"/>
              <a:ea typeface="Calibri"/>
              <a:cs typeface="Calibri"/>
              <a:sym typeface="Calibri"/>
            </a:endParaRPr>
          </a:p>
          <a:p>
            <a:pPr indent="-368300" lvl="0" marL="457200" rtl="0" algn="l">
              <a:lnSpc>
                <a:spcPct val="135000"/>
              </a:lnSpc>
              <a:spcBef>
                <a:spcPts val="0"/>
              </a:spcBef>
              <a:spcAft>
                <a:spcPts val="0"/>
              </a:spcAft>
              <a:buSzPts val="2200"/>
              <a:buFont typeface="Calibri"/>
              <a:buChar char="➔"/>
            </a:pPr>
            <a:r>
              <a:rPr lang="en-US" sz="2200">
                <a:latin typeface="Calibri"/>
                <a:ea typeface="Calibri"/>
                <a:cs typeface="Calibri"/>
                <a:sym typeface="Calibri"/>
              </a:rPr>
              <a:t>MACD: Lower Highs</a:t>
            </a:r>
            <a:endParaRPr sz="2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7be6238b5d_0_96"/>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Secondary Methodologies</a:t>
            </a:r>
            <a:endParaRPr sz="3600" cap="none">
              <a:latin typeface="Arial Rounded"/>
              <a:ea typeface="Arial Rounded"/>
              <a:cs typeface="Arial Rounded"/>
              <a:sym typeface="Arial Rounded"/>
            </a:endParaRPr>
          </a:p>
        </p:txBody>
      </p:sp>
      <p:pic>
        <p:nvPicPr>
          <p:cNvPr id="440" name="Google Shape;440;g27be6238b5d_0_96"/>
          <p:cNvPicPr preferRelativeResize="0"/>
          <p:nvPr/>
        </p:nvPicPr>
        <p:blipFill>
          <a:blip r:embed="rId3">
            <a:alphaModFix/>
          </a:blip>
          <a:stretch>
            <a:fillRect/>
          </a:stretch>
        </p:blipFill>
        <p:spPr>
          <a:xfrm>
            <a:off x="307875" y="1327850"/>
            <a:ext cx="11576250" cy="4947350"/>
          </a:xfrm>
          <a:prstGeom prst="rect">
            <a:avLst/>
          </a:prstGeom>
          <a:noFill/>
          <a:ln cap="flat" cmpd="sng" w="28575">
            <a:solidFill>
              <a:srgbClr val="000000"/>
            </a:solidFill>
            <a:prstDash val="solid"/>
            <a:round/>
            <a:headEnd len="sm" w="sm" type="none"/>
            <a:tailEnd len="sm" w="sm" type="none"/>
          </a:ln>
        </p:spPr>
      </p:pic>
      <p:sp>
        <p:nvSpPr>
          <p:cNvPr id="441" name="Google Shape;441;g27be6238b5d_0_96"/>
          <p:cNvSpPr txBox="1"/>
          <p:nvPr/>
        </p:nvSpPr>
        <p:spPr>
          <a:xfrm>
            <a:off x="7524825" y="1501700"/>
            <a:ext cx="3429000" cy="14793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000"/>
              </a:lnSpc>
              <a:spcBef>
                <a:spcPts val="0"/>
              </a:spcBef>
              <a:spcAft>
                <a:spcPts val="0"/>
              </a:spcAft>
              <a:buClr>
                <a:schemeClr val="dk1"/>
              </a:buClr>
              <a:buSzPts val="1100"/>
              <a:buFont typeface="Arial"/>
              <a:buNone/>
            </a:pPr>
            <a:r>
              <a:rPr b="1" lang="en-US" sz="2400">
                <a:latin typeface="Calibri"/>
                <a:ea typeface="Calibri"/>
                <a:cs typeface="Calibri"/>
                <a:sym typeface="Calibri"/>
              </a:rPr>
              <a:t>Bullish Divergence:</a:t>
            </a:r>
            <a:endParaRPr b="1" sz="2400">
              <a:latin typeface="Calibri"/>
              <a:ea typeface="Calibri"/>
              <a:cs typeface="Calibri"/>
              <a:sym typeface="Calibri"/>
            </a:endParaRPr>
          </a:p>
          <a:p>
            <a:pPr indent="-368300" lvl="0" marL="457200" rtl="0" algn="l">
              <a:lnSpc>
                <a:spcPct val="135000"/>
              </a:lnSpc>
              <a:spcBef>
                <a:spcPts val="0"/>
              </a:spcBef>
              <a:spcAft>
                <a:spcPts val="0"/>
              </a:spcAft>
              <a:buSzPts val="2200"/>
              <a:buFont typeface="Calibri"/>
              <a:buChar char="➔"/>
            </a:pPr>
            <a:r>
              <a:rPr lang="en-US" sz="2200">
                <a:latin typeface="Calibri"/>
                <a:ea typeface="Calibri"/>
                <a:cs typeface="Calibri"/>
                <a:sym typeface="Calibri"/>
              </a:rPr>
              <a:t>Price: Lower lows </a:t>
            </a:r>
            <a:endParaRPr sz="2200">
              <a:latin typeface="Calibri"/>
              <a:ea typeface="Calibri"/>
              <a:cs typeface="Calibri"/>
              <a:sym typeface="Calibri"/>
            </a:endParaRPr>
          </a:p>
          <a:p>
            <a:pPr indent="-368300" lvl="0" marL="457200" rtl="0" algn="l">
              <a:lnSpc>
                <a:spcPct val="135000"/>
              </a:lnSpc>
              <a:spcBef>
                <a:spcPts val="0"/>
              </a:spcBef>
              <a:spcAft>
                <a:spcPts val="0"/>
              </a:spcAft>
              <a:buSzPts val="2200"/>
              <a:buFont typeface="Calibri"/>
              <a:buChar char="➔"/>
            </a:pPr>
            <a:r>
              <a:rPr lang="en-US" sz="2200">
                <a:latin typeface="Calibri"/>
                <a:ea typeface="Calibri"/>
                <a:cs typeface="Calibri"/>
                <a:sym typeface="Calibri"/>
              </a:rPr>
              <a:t>MACD: Higher lows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7be6238b5d_0_112"/>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Secondary Methodologies</a:t>
            </a:r>
            <a:endParaRPr sz="3600" cap="none">
              <a:latin typeface="Arial Rounded"/>
              <a:ea typeface="Arial Rounded"/>
              <a:cs typeface="Arial Rounded"/>
              <a:sym typeface="Arial Rounded"/>
            </a:endParaRPr>
          </a:p>
        </p:txBody>
      </p:sp>
      <p:pic>
        <p:nvPicPr>
          <p:cNvPr id="448" name="Google Shape;448;g27be6238b5d_0_112"/>
          <p:cNvPicPr preferRelativeResize="0"/>
          <p:nvPr/>
        </p:nvPicPr>
        <p:blipFill>
          <a:blip r:embed="rId3">
            <a:alphaModFix/>
          </a:blip>
          <a:stretch>
            <a:fillRect/>
          </a:stretch>
        </p:blipFill>
        <p:spPr>
          <a:xfrm>
            <a:off x="240812" y="2092675"/>
            <a:ext cx="11710376" cy="4598175"/>
          </a:xfrm>
          <a:prstGeom prst="rect">
            <a:avLst/>
          </a:prstGeom>
          <a:noFill/>
          <a:ln cap="flat" cmpd="sng" w="28575">
            <a:solidFill>
              <a:srgbClr val="000000"/>
            </a:solidFill>
            <a:prstDash val="solid"/>
            <a:round/>
            <a:headEnd len="sm" w="sm" type="none"/>
            <a:tailEnd len="sm" w="sm" type="none"/>
          </a:ln>
        </p:spPr>
      </p:pic>
      <p:sp>
        <p:nvSpPr>
          <p:cNvPr id="449" name="Google Shape;449;g27be6238b5d_0_112"/>
          <p:cNvSpPr txBox="1"/>
          <p:nvPr/>
        </p:nvSpPr>
        <p:spPr>
          <a:xfrm>
            <a:off x="558375" y="969825"/>
            <a:ext cx="8308200" cy="106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2800">
                <a:latin typeface="Calibri"/>
                <a:ea typeface="Calibri"/>
                <a:cs typeface="Calibri"/>
                <a:sym typeface="Calibri"/>
              </a:rPr>
              <a:t>4) Divergence in Histogram</a:t>
            </a:r>
            <a:endParaRPr b="1" sz="2800">
              <a:latin typeface="Calibri"/>
              <a:ea typeface="Calibri"/>
              <a:cs typeface="Calibri"/>
              <a:sym typeface="Calibri"/>
            </a:endParaRPr>
          </a:p>
          <a:p>
            <a:pPr indent="457200" lvl="0" marL="0" rtl="0" algn="l">
              <a:lnSpc>
                <a:spcPct val="115000"/>
              </a:lnSpc>
              <a:spcBef>
                <a:spcPts val="0"/>
              </a:spcBef>
              <a:spcAft>
                <a:spcPts val="0"/>
              </a:spcAft>
              <a:buNone/>
            </a:pPr>
            <a:r>
              <a:rPr lang="en-US" sz="2500">
                <a:latin typeface="Calibri"/>
                <a:ea typeface="Calibri"/>
                <a:cs typeface="Calibri"/>
                <a:sym typeface="Calibri"/>
              </a:rPr>
              <a:t>Asset Value is declining but Histogram is not expanding. </a:t>
            </a:r>
            <a:endParaRPr sz="25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7be6238b5d_0_121"/>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Secondary Methodologies</a:t>
            </a:r>
            <a:endParaRPr sz="3600" cap="none">
              <a:latin typeface="Arial Rounded"/>
              <a:ea typeface="Arial Rounded"/>
              <a:cs typeface="Arial Rounded"/>
              <a:sym typeface="Arial Rounded"/>
            </a:endParaRPr>
          </a:p>
        </p:txBody>
      </p:sp>
      <p:pic>
        <p:nvPicPr>
          <p:cNvPr id="456" name="Google Shape;456;g27be6238b5d_0_121"/>
          <p:cNvPicPr preferRelativeResize="0"/>
          <p:nvPr/>
        </p:nvPicPr>
        <p:blipFill>
          <a:blip r:embed="rId3">
            <a:alphaModFix/>
          </a:blip>
          <a:stretch>
            <a:fillRect/>
          </a:stretch>
        </p:blipFill>
        <p:spPr>
          <a:xfrm>
            <a:off x="152400" y="925500"/>
            <a:ext cx="11831475" cy="5669250"/>
          </a:xfrm>
          <a:prstGeom prst="rect">
            <a:avLst/>
          </a:prstGeom>
          <a:noFill/>
          <a:ln cap="flat" cmpd="sng" w="28575">
            <a:solidFill>
              <a:srgbClr val="000000"/>
            </a:solidFill>
            <a:prstDash val="solid"/>
            <a:round/>
            <a:headEnd len="sm" w="sm" type="none"/>
            <a:tailEnd len="sm" w="sm" type="none"/>
          </a:ln>
        </p:spPr>
      </p:pic>
      <p:sp>
        <p:nvSpPr>
          <p:cNvPr id="457" name="Google Shape;457;g27be6238b5d_0_121"/>
          <p:cNvSpPr txBox="1"/>
          <p:nvPr/>
        </p:nvSpPr>
        <p:spPr>
          <a:xfrm>
            <a:off x="5031025" y="1081600"/>
            <a:ext cx="6790200" cy="6156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5)  Comparing MACD at multiple timeframes</a:t>
            </a:r>
            <a:endParaRPr b="1" sz="2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g27be6238b5d_0_8"/>
          <p:cNvPicPr preferRelativeResize="0"/>
          <p:nvPr/>
        </p:nvPicPr>
        <p:blipFill>
          <a:blip r:embed="rId3">
            <a:alphaModFix/>
          </a:blip>
          <a:stretch>
            <a:fillRect/>
          </a:stretch>
        </p:blipFill>
        <p:spPr>
          <a:xfrm>
            <a:off x="445875" y="665137"/>
            <a:ext cx="11300250" cy="552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9"/>
          <p:cNvSpPr txBox="1"/>
          <p:nvPr>
            <p:ph idx="1" type="body"/>
          </p:nvPr>
        </p:nvSpPr>
        <p:spPr>
          <a:xfrm>
            <a:off x="275175" y="1162825"/>
            <a:ext cx="5610300" cy="4897200"/>
          </a:xfrm>
          <a:prstGeom prst="rect">
            <a:avLst/>
          </a:prstGeom>
          <a:noFill/>
          <a:ln>
            <a:noFill/>
          </a:ln>
        </p:spPr>
        <p:txBody>
          <a:bodyPr anchorCtr="0" anchor="t" bIns="45700" lIns="91425" spcFirstLastPara="1" rIns="91425" wrap="square" tIns="45700">
            <a:normAutofit/>
          </a:bodyPr>
          <a:lstStyle/>
          <a:p>
            <a:pPr indent="-387350" lvl="0" marL="457200" rtl="0" algn="just">
              <a:lnSpc>
                <a:spcPct val="150000"/>
              </a:lnSpc>
              <a:spcBef>
                <a:spcPts val="0"/>
              </a:spcBef>
              <a:spcAft>
                <a:spcPts val="0"/>
              </a:spcAft>
              <a:buSzPts val="2500"/>
              <a:buChar char="●"/>
            </a:pPr>
            <a:r>
              <a:rPr lang="en-US" sz="2900"/>
              <a:t>Price Dependent Indicator</a:t>
            </a:r>
            <a:endParaRPr sz="2900"/>
          </a:p>
          <a:p>
            <a:pPr indent="-387350" lvl="0" marL="457200" rtl="0" algn="just">
              <a:lnSpc>
                <a:spcPct val="150000"/>
              </a:lnSpc>
              <a:spcBef>
                <a:spcPts val="0"/>
              </a:spcBef>
              <a:spcAft>
                <a:spcPts val="0"/>
              </a:spcAft>
              <a:buSzPts val="2500"/>
              <a:buChar char="●"/>
            </a:pPr>
            <a:r>
              <a:rPr lang="en-US" sz="2900"/>
              <a:t>H</a:t>
            </a:r>
            <a:r>
              <a:rPr lang="en-US" sz="2900"/>
              <a:t>istorical Price Data</a:t>
            </a:r>
            <a:endParaRPr sz="2900"/>
          </a:p>
          <a:p>
            <a:pPr indent="-387350" lvl="0" marL="457200" rtl="0" algn="just">
              <a:lnSpc>
                <a:spcPct val="150000"/>
              </a:lnSpc>
              <a:spcBef>
                <a:spcPts val="0"/>
              </a:spcBef>
              <a:spcAft>
                <a:spcPts val="0"/>
              </a:spcAft>
              <a:buSzPts val="2500"/>
              <a:buChar char="●"/>
            </a:pPr>
            <a:r>
              <a:rPr lang="en-US" sz="2900"/>
              <a:t>Smooth Flow</a:t>
            </a:r>
            <a:endParaRPr sz="2900"/>
          </a:p>
          <a:p>
            <a:pPr indent="-387350" lvl="0" marL="457200" rtl="0" algn="just">
              <a:lnSpc>
                <a:spcPct val="150000"/>
              </a:lnSpc>
              <a:spcBef>
                <a:spcPts val="0"/>
              </a:spcBef>
              <a:spcAft>
                <a:spcPts val="0"/>
              </a:spcAft>
              <a:buSzPts val="2500"/>
              <a:buChar char="●"/>
            </a:pPr>
            <a:r>
              <a:rPr lang="en-US" sz="2900"/>
              <a:t>Trend Direction, Reversals</a:t>
            </a:r>
            <a:endParaRPr sz="2900"/>
          </a:p>
          <a:p>
            <a:pPr indent="-387350" lvl="0" marL="457200" rtl="0" algn="just">
              <a:lnSpc>
                <a:spcPct val="150000"/>
              </a:lnSpc>
              <a:spcBef>
                <a:spcPts val="0"/>
              </a:spcBef>
              <a:spcAft>
                <a:spcPts val="0"/>
              </a:spcAft>
              <a:buSzPts val="2500"/>
              <a:buChar char="●"/>
            </a:pPr>
            <a:r>
              <a:rPr b="1" lang="en-US"/>
              <a:t>Calculation:</a:t>
            </a:r>
            <a:endParaRPr b="1"/>
          </a:p>
          <a:p>
            <a:pPr indent="-342900" lvl="1" marL="914400" rtl="0" algn="just">
              <a:lnSpc>
                <a:spcPct val="150000"/>
              </a:lnSpc>
              <a:spcBef>
                <a:spcPts val="0"/>
              </a:spcBef>
              <a:spcAft>
                <a:spcPts val="0"/>
              </a:spcAft>
              <a:buSzPts val="1800"/>
              <a:buChar char="–"/>
            </a:pPr>
            <a:r>
              <a:rPr lang="en-US"/>
              <a:t>Average of Past n Candles</a:t>
            </a:r>
            <a:endParaRPr/>
          </a:p>
          <a:p>
            <a:pPr indent="-342900" lvl="1" marL="914400" rtl="0" algn="just">
              <a:lnSpc>
                <a:spcPct val="150000"/>
              </a:lnSpc>
              <a:spcBef>
                <a:spcPts val="0"/>
              </a:spcBef>
              <a:spcAft>
                <a:spcPts val="0"/>
              </a:spcAft>
              <a:buSzPts val="1800"/>
              <a:buChar char="–"/>
            </a:pPr>
            <a:r>
              <a:rPr lang="en-US"/>
              <a:t>Line Along Candlesticks</a:t>
            </a:r>
            <a:endParaRPr/>
          </a:p>
        </p:txBody>
      </p:sp>
      <p:sp>
        <p:nvSpPr>
          <p:cNvPr id="127" name="Google Shape;127;p9"/>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Lagging Indicator - Moving Averages</a:t>
            </a:r>
            <a:endParaRPr sz="3600" cap="none">
              <a:latin typeface="Arial Rounded"/>
              <a:ea typeface="Arial Rounded"/>
              <a:cs typeface="Arial Rounded"/>
              <a:sym typeface="Arial Rounded"/>
            </a:endParaRPr>
          </a:p>
        </p:txBody>
      </p:sp>
      <p:pic>
        <p:nvPicPr>
          <p:cNvPr id="128" name="Google Shape;128;p9"/>
          <p:cNvPicPr preferRelativeResize="0"/>
          <p:nvPr/>
        </p:nvPicPr>
        <p:blipFill rotWithShape="1">
          <a:blip r:embed="rId3">
            <a:alphaModFix/>
          </a:blip>
          <a:srcRect b="6422" l="3489" r="2947" t="5843"/>
          <a:stretch/>
        </p:blipFill>
        <p:spPr>
          <a:xfrm>
            <a:off x="5295750" y="1348750"/>
            <a:ext cx="6680023" cy="4588425"/>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1"/>
          <p:cNvSpPr txBox="1"/>
          <p:nvPr>
            <p:ph idx="1" type="body"/>
          </p:nvPr>
        </p:nvSpPr>
        <p:spPr>
          <a:xfrm>
            <a:off x="0" y="926150"/>
            <a:ext cx="12192000" cy="5661900"/>
          </a:xfrm>
          <a:prstGeom prst="rect">
            <a:avLst/>
          </a:prstGeom>
          <a:noFill/>
          <a:ln>
            <a:noFill/>
          </a:ln>
        </p:spPr>
        <p:txBody>
          <a:bodyPr anchorCtr="0" anchor="t" bIns="45700" lIns="91425" spcFirstLastPara="1" rIns="91425" wrap="square" tIns="45700">
            <a:normAutofit/>
          </a:bodyPr>
          <a:lstStyle/>
          <a:p>
            <a:pPr indent="-412750" lvl="0" marL="457200" rtl="0" algn="just">
              <a:lnSpc>
                <a:spcPct val="130000"/>
              </a:lnSpc>
              <a:spcBef>
                <a:spcPts val="0"/>
              </a:spcBef>
              <a:spcAft>
                <a:spcPts val="0"/>
              </a:spcAft>
              <a:buSzPts val="2900"/>
              <a:buChar char="•"/>
            </a:pPr>
            <a:r>
              <a:rPr lang="en-US" sz="3100"/>
              <a:t>Find the Trend:</a:t>
            </a:r>
            <a:endParaRPr sz="3100"/>
          </a:p>
          <a:p>
            <a:pPr indent="457200" lvl="0" marL="457200" rtl="0" algn="just">
              <a:lnSpc>
                <a:spcPct val="130000"/>
              </a:lnSpc>
              <a:spcBef>
                <a:spcPts val="0"/>
              </a:spcBef>
              <a:spcAft>
                <a:spcPts val="0"/>
              </a:spcAft>
              <a:buNone/>
            </a:pPr>
            <a:r>
              <a:rPr lang="en-US" sz="2700"/>
              <a:t>     </a:t>
            </a:r>
            <a:r>
              <a:rPr lang="en-US" sz="2700"/>
              <a:t>Uptrend, Downtrend, Sideways</a:t>
            </a:r>
            <a:endParaRPr sz="2700"/>
          </a:p>
          <a:p>
            <a:pPr indent="-412750" lvl="0" marL="457200" rtl="0" algn="just">
              <a:lnSpc>
                <a:spcPct val="130000"/>
              </a:lnSpc>
              <a:spcBef>
                <a:spcPts val="0"/>
              </a:spcBef>
              <a:spcAft>
                <a:spcPts val="0"/>
              </a:spcAft>
              <a:buSzPts val="2900"/>
              <a:buChar char="•"/>
            </a:pPr>
            <a:r>
              <a:rPr lang="en-US" sz="3100"/>
              <a:t>Direction:</a:t>
            </a:r>
            <a:endParaRPr sz="3100"/>
          </a:p>
          <a:p>
            <a:pPr indent="-400050" lvl="0" marL="1371600" rtl="0" algn="just">
              <a:lnSpc>
                <a:spcPct val="130000"/>
              </a:lnSpc>
              <a:spcBef>
                <a:spcPts val="0"/>
              </a:spcBef>
              <a:spcAft>
                <a:spcPts val="0"/>
              </a:spcAft>
              <a:buSzPts val="2700"/>
              <a:buChar char="-"/>
            </a:pPr>
            <a:r>
              <a:rPr lang="en-US" sz="2700"/>
              <a:t>EMA vs. Candles</a:t>
            </a:r>
            <a:endParaRPr sz="2700"/>
          </a:p>
          <a:p>
            <a:pPr indent="-400050" lvl="0" marL="1371600" rtl="0" algn="just">
              <a:lnSpc>
                <a:spcPct val="130000"/>
              </a:lnSpc>
              <a:spcBef>
                <a:spcPts val="0"/>
              </a:spcBef>
              <a:spcAft>
                <a:spcPts val="0"/>
              </a:spcAft>
              <a:buSzPts val="2700"/>
              <a:buChar char="-"/>
            </a:pPr>
            <a:r>
              <a:rPr lang="en-US" sz="2700"/>
              <a:t>Above EMA: Uptrend</a:t>
            </a:r>
            <a:endParaRPr sz="2700"/>
          </a:p>
          <a:p>
            <a:pPr indent="-400050" lvl="0" marL="1371600" rtl="0" algn="just">
              <a:lnSpc>
                <a:spcPct val="130000"/>
              </a:lnSpc>
              <a:spcBef>
                <a:spcPts val="0"/>
              </a:spcBef>
              <a:spcAft>
                <a:spcPts val="0"/>
              </a:spcAft>
              <a:buSzPts val="2700"/>
              <a:buChar char="-"/>
            </a:pPr>
            <a:r>
              <a:rPr lang="en-US" sz="2700"/>
              <a:t>Below EMA: Downtrend</a:t>
            </a:r>
            <a:endParaRPr sz="2700"/>
          </a:p>
          <a:p>
            <a:pPr indent="-412750" lvl="0" marL="457200" rtl="0" algn="just">
              <a:lnSpc>
                <a:spcPct val="130000"/>
              </a:lnSpc>
              <a:spcBef>
                <a:spcPts val="0"/>
              </a:spcBef>
              <a:spcAft>
                <a:spcPts val="0"/>
              </a:spcAft>
              <a:buSzPts val="2900"/>
              <a:buChar char="•"/>
            </a:pPr>
            <a:r>
              <a:rPr lang="en-US" sz="3100"/>
              <a:t>Support and Resistance:</a:t>
            </a:r>
            <a:endParaRPr sz="3100"/>
          </a:p>
          <a:p>
            <a:pPr indent="-400050" lvl="0" marL="1371600" rtl="0" algn="just">
              <a:lnSpc>
                <a:spcPct val="130000"/>
              </a:lnSpc>
              <a:spcBef>
                <a:spcPts val="0"/>
              </a:spcBef>
              <a:spcAft>
                <a:spcPts val="0"/>
              </a:spcAft>
              <a:buSzPts val="2700"/>
              <a:buChar char="-"/>
            </a:pPr>
            <a:r>
              <a:rPr lang="en-US" sz="2700"/>
              <a:t>EMA Role</a:t>
            </a:r>
            <a:endParaRPr sz="2700"/>
          </a:p>
          <a:p>
            <a:pPr indent="-400050" lvl="0" marL="1371600" rtl="0" algn="just">
              <a:lnSpc>
                <a:spcPct val="130000"/>
              </a:lnSpc>
              <a:spcBef>
                <a:spcPts val="0"/>
              </a:spcBef>
              <a:spcAft>
                <a:spcPts val="0"/>
              </a:spcAft>
              <a:buSzPts val="2700"/>
              <a:buChar char="-"/>
            </a:pPr>
            <a:r>
              <a:rPr lang="en-US" sz="2700"/>
              <a:t>Downtrend: EMA Resists</a:t>
            </a:r>
            <a:endParaRPr sz="2700"/>
          </a:p>
          <a:p>
            <a:pPr indent="-400050" lvl="0" marL="1371600" rtl="0" algn="just">
              <a:lnSpc>
                <a:spcPct val="130000"/>
              </a:lnSpc>
              <a:spcBef>
                <a:spcPts val="0"/>
              </a:spcBef>
              <a:spcAft>
                <a:spcPts val="0"/>
              </a:spcAft>
              <a:buSzPts val="2700"/>
              <a:buChar char="-"/>
            </a:pPr>
            <a:r>
              <a:rPr lang="en-US" sz="2700"/>
              <a:t>Uptrend: EMA Supports</a:t>
            </a:r>
            <a:endParaRPr sz="2700"/>
          </a:p>
        </p:txBody>
      </p:sp>
      <p:sp>
        <p:nvSpPr>
          <p:cNvPr id="134" name="Google Shape;134;p11"/>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Use of Moving Averages</a:t>
            </a:r>
            <a:endParaRPr sz="3600" cap="none">
              <a:latin typeface="Arial Rounded"/>
              <a:ea typeface="Arial Rounded"/>
              <a:cs typeface="Arial Rounded"/>
              <a:sym typeface="Arial Rounded"/>
            </a:endParaRPr>
          </a:p>
        </p:txBody>
      </p:sp>
      <p:pic>
        <p:nvPicPr>
          <p:cNvPr id="135" name="Google Shape;135;p11"/>
          <p:cNvPicPr preferRelativeResize="0"/>
          <p:nvPr/>
        </p:nvPicPr>
        <p:blipFill rotWithShape="1">
          <a:blip r:embed="rId3">
            <a:alphaModFix/>
          </a:blip>
          <a:srcRect b="0" l="0" r="0" t="0"/>
          <a:stretch/>
        </p:blipFill>
        <p:spPr>
          <a:xfrm>
            <a:off x="5455925" y="2704950"/>
            <a:ext cx="6459851" cy="3666401"/>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0"/>
          <p:cNvSpPr txBox="1"/>
          <p:nvPr>
            <p:ph idx="1" type="body"/>
          </p:nvPr>
        </p:nvSpPr>
        <p:spPr>
          <a:xfrm>
            <a:off x="261900" y="1211875"/>
            <a:ext cx="5673900" cy="73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80"/>
              </a:spcBef>
              <a:spcAft>
                <a:spcPts val="0"/>
              </a:spcAft>
              <a:buSzPts val="2400"/>
              <a:buNone/>
            </a:pPr>
            <a:r>
              <a:rPr lang="en-US" sz="3100"/>
              <a:t>Simple Moving Average (SMA)</a:t>
            </a:r>
            <a:endParaRPr sz="3100"/>
          </a:p>
        </p:txBody>
      </p:sp>
      <p:sp>
        <p:nvSpPr>
          <p:cNvPr id="141" name="Google Shape;141;p10"/>
          <p:cNvSpPr txBox="1"/>
          <p:nvPr>
            <p:ph type="title"/>
          </p:nvPr>
        </p:nvSpPr>
        <p:spPr>
          <a:xfrm>
            <a:off x="0" y="0"/>
            <a:ext cx="12192000" cy="887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Types of </a:t>
            </a:r>
            <a:r>
              <a:rPr lang="en-US" sz="3600">
                <a:latin typeface="Arial Rounded"/>
                <a:ea typeface="Arial Rounded"/>
                <a:cs typeface="Arial Rounded"/>
                <a:sym typeface="Arial Rounded"/>
              </a:rPr>
              <a:t>Moving Averages</a:t>
            </a:r>
            <a:endParaRPr sz="3600" cap="none">
              <a:latin typeface="Arial Rounded"/>
              <a:ea typeface="Arial Rounded"/>
              <a:cs typeface="Arial Rounded"/>
              <a:sym typeface="Arial Rounded"/>
            </a:endParaRPr>
          </a:p>
        </p:txBody>
      </p:sp>
      <p:sp>
        <p:nvSpPr>
          <p:cNvPr id="142" name="Google Shape;142;p10"/>
          <p:cNvSpPr txBox="1"/>
          <p:nvPr>
            <p:ph idx="2" type="body"/>
          </p:nvPr>
        </p:nvSpPr>
        <p:spPr>
          <a:xfrm>
            <a:off x="201300" y="2270150"/>
            <a:ext cx="5795100" cy="45879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480"/>
              </a:spcBef>
              <a:spcAft>
                <a:spcPts val="0"/>
              </a:spcAft>
              <a:buSzPts val="3000"/>
              <a:buChar char="•"/>
            </a:pPr>
            <a:r>
              <a:rPr lang="en-US" sz="2900"/>
              <a:t>SMA = </a:t>
            </a:r>
            <a:r>
              <a:rPr b="1" lang="en-US" sz="2900"/>
              <a:t>(A1 + A2 + … + An) / n </a:t>
            </a:r>
            <a:r>
              <a:rPr lang="en-US" sz="2900"/>
              <a:t>   </a:t>
            </a:r>
            <a:r>
              <a:rPr lang="en-US" sz="3000"/>
              <a:t>        </a:t>
            </a:r>
            <a:r>
              <a:rPr lang="en-US" sz="2600"/>
              <a:t>(n = No. of total periods)</a:t>
            </a:r>
            <a:endParaRPr sz="3000"/>
          </a:p>
          <a:p>
            <a:pPr indent="-412750" lvl="0" marL="457200" rtl="0" algn="l">
              <a:lnSpc>
                <a:spcPct val="150000"/>
              </a:lnSpc>
              <a:spcBef>
                <a:spcPts val="480"/>
              </a:spcBef>
              <a:spcAft>
                <a:spcPts val="0"/>
              </a:spcAft>
              <a:buSzPts val="2900"/>
              <a:buChar char="•"/>
            </a:pPr>
            <a:r>
              <a:rPr lang="en-US" sz="2900"/>
              <a:t>All candles hold equal weightage/importance.</a:t>
            </a:r>
            <a:endParaRPr sz="3000"/>
          </a:p>
          <a:p>
            <a:pPr indent="-412750" lvl="0" marL="457200" rtl="0" algn="l">
              <a:lnSpc>
                <a:spcPct val="150000"/>
              </a:lnSpc>
              <a:spcBef>
                <a:spcPts val="480"/>
              </a:spcBef>
              <a:spcAft>
                <a:spcPts val="0"/>
              </a:spcAft>
              <a:buSzPts val="2900"/>
              <a:buChar char="•"/>
            </a:pPr>
            <a:r>
              <a:rPr lang="en-US" sz="2900"/>
              <a:t>Common Periods:</a:t>
            </a:r>
            <a:endParaRPr sz="2900"/>
          </a:p>
          <a:p>
            <a:pPr indent="0" lvl="0" marL="914400" rtl="0" algn="l">
              <a:lnSpc>
                <a:spcPct val="150000"/>
              </a:lnSpc>
              <a:spcBef>
                <a:spcPts val="480"/>
              </a:spcBef>
              <a:spcAft>
                <a:spcPts val="0"/>
              </a:spcAft>
              <a:buNone/>
            </a:pPr>
            <a:r>
              <a:rPr lang="en-US" sz="2900"/>
              <a:t> 9, 13, 21, 55, 100, 200</a:t>
            </a:r>
            <a:endParaRPr sz="2900"/>
          </a:p>
          <a:p>
            <a:pPr indent="0" lvl="0" marL="0" rtl="0" algn="l">
              <a:lnSpc>
                <a:spcPct val="145000"/>
              </a:lnSpc>
              <a:spcBef>
                <a:spcPts val="480"/>
              </a:spcBef>
              <a:spcAft>
                <a:spcPts val="0"/>
              </a:spcAft>
              <a:buSzPts val="2400"/>
              <a:buNone/>
            </a:pPr>
            <a:r>
              <a:rPr lang="en-US" sz="2300"/>
              <a:t>				</a:t>
            </a:r>
            <a:r>
              <a:rPr lang="en-US"/>
              <a:t>	</a:t>
            </a:r>
            <a:endParaRPr/>
          </a:p>
        </p:txBody>
      </p:sp>
      <p:sp>
        <p:nvSpPr>
          <p:cNvPr id="143" name="Google Shape;143;p10"/>
          <p:cNvSpPr txBox="1"/>
          <p:nvPr>
            <p:ph idx="3" type="body"/>
          </p:nvPr>
        </p:nvSpPr>
        <p:spPr>
          <a:xfrm>
            <a:off x="6088200" y="1211838"/>
            <a:ext cx="6096000" cy="73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80"/>
              </a:spcBef>
              <a:spcAft>
                <a:spcPts val="0"/>
              </a:spcAft>
              <a:buSzPts val="2400"/>
              <a:buNone/>
            </a:pPr>
            <a:r>
              <a:rPr lang="en-US" sz="3100"/>
              <a:t>Exponential Moving Average (EMA)</a:t>
            </a:r>
            <a:endParaRPr sz="3100"/>
          </a:p>
        </p:txBody>
      </p:sp>
      <p:sp>
        <p:nvSpPr>
          <p:cNvPr id="144" name="Google Shape;144;p10"/>
          <p:cNvSpPr txBox="1"/>
          <p:nvPr>
            <p:ph idx="4" type="body"/>
          </p:nvPr>
        </p:nvSpPr>
        <p:spPr>
          <a:xfrm>
            <a:off x="6096000" y="2270150"/>
            <a:ext cx="6096000" cy="4587900"/>
          </a:xfrm>
          <a:prstGeom prst="rect">
            <a:avLst/>
          </a:prstGeom>
          <a:noFill/>
          <a:ln>
            <a:noFill/>
          </a:ln>
        </p:spPr>
        <p:txBody>
          <a:bodyPr anchorCtr="0" anchor="t" bIns="45700" lIns="91425" spcFirstLastPara="1" rIns="91425" wrap="square" tIns="45700">
            <a:normAutofit/>
          </a:bodyPr>
          <a:lstStyle/>
          <a:p>
            <a:pPr indent="-419100" lvl="0" marL="457200" rtl="0" algn="l">
              <a:lnSpc>
                <a:spcPct val="115000"/>
              </a:lnSpc>
              <a:spcBef>
                <a:spcPts val="480"/>
              </a:spcBef>
              <a:spcAft>
                <a:spcPts val="0"/>
              </a:spcAft>
              <a:buSzPts val="3000"/>
              <a:buChar char="•"/>
            </a:pPr>
            <a:r>
              <a:rPr lang="en-US" sz="2900"/>
              <a:t>EMA = </a:t>
            </a:r>
            <a:r>
              <a:rPr b="1" lang="en-US" sz="2900"/>
              <a:t>Price</a:t>
            </a:r>
            <a:r>
              <a:rPr lang="en-US" sz="2800"/>
              <a:t>(t)</a:t>
            </a:r>
            <a:r>
              <a:rPr b="1" lang="en-US" sz="2900"/>
              <a:t> * k + EMA</a:t>
            </a:r>
            <a:r>
              <a:rPr lang="en-US" sz="2800"/>
              <a:t>(y)</a:t>
            </a:r>
            <a:r>
              <a:rPr b="1" lang="en-US" sz="2900"/>
              <a:t> *(1 - k)</a:t>
            </a:r>
            <a:r>
              <a:rPr b="1" lang="en-US" sz="3000"/>
              <a:t> </a:t>
            </a:r>
            <a:r>
              <a:rPr lang="en-US" sz="3000"/>
              <a:t> </a:t>
            </a:r>
            <a:r>
              <a:rPr lang="en-US" sz="2600"/>
              <a:t>(t=price today ;   y=price yesterday)</a:t>
            </a:r>
            <a:r>
              <a:rPr lang="en-US" sz="3000"/>
              <a:t>           </a:t>
            </a:r>
            <a:endParaRPr sz="3000"/>
          </a:p>
          <a:p>
            <a:pPr indent="-412750" lvl="0" marL="457200" rtl="0" algn="l">
              <a:lnSpc>
                <a:spcPct val="150000"/>
              </a:lnSpc>
              <a:spcBef>
                <a:spcPts val="480"/>
              </a:spcBef>
              <a:spcAft>
                <a:spcPts val="0"/>
              </a:spcAft>
              <a:buSzPts val="2900"/>
              <a:buChar char="•"/>
            </a:pPr>
            <a:r>
              <a:rPr lang="en-US" sz="2900"/>
              <a:t>Recent candles hold more importance.</a:t>
            </a:r>
            <a:endParaRPr sz="3000"/>
          </a:p>
          <a:p>
            <a:pPr indent="-419100" lvl="0" marL="457200" rtl="0" algn="l">
              <a:lnSpc>
                <a:spcPct val="150000"/>
              </a:lnSpc>
              <a:spcBef>
                <a:spcPts val="480"/>
              </a:spcBef>
              <a:spcAft>
                <a:spcPts val="0"/>
              </a:spcAft>
              <a:buSzPts val="3000"/>
              <a:buChar char="•"/>
            </a:pPr>
            <a:r>
              <a:rPr lang="en-US" sz="2900"/>
              <a:t>Offers enhanced sensitivity to recent price changes.</a:t>
            </a:r>
            <a:r>
              <a:rPr lang="en-US" sz="3000"/>
              <a:t>            </a:t>
            </a:r>
            <a:endParaRPr sz="3000"/>
          </a:p>
          <a:p>
            <a:pPr indent="0" lvl="0" marL="0" rtl="0" algn="l">
              <a:lnSpc>
                <a:spcPct val="100000"/>
              </a:lnSpc>
              <a:spcBef>
                <a:spcPts val="480"/>
              </a:spcBef>
              <a:spcAft>
                <a:spcPts val="0"/>
              </a:spcAft>
              <a:buSzPts val="2400"/>
              <a:buNone/>
            </a:pPr>
            <a:r>
              <a:t/>
            </a:r>
            <a:endParaRPr/>
          </a:p>
        </p:txBody>
      </p:sp>
      <p:sp>
        <p:nvSpPr>
          <p:cNvPr id="145" name="Google Shape;145;p10"/>
          <p:cNvSpPr txBox="1"/>
          <p:nvPr/>
        </p:nvSpPr>
        <p:spPr>
          <a:xfrm>
            <a:off x="3531850" y="2270150"/>
            <a:ext cx="4714800" cy="5541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980000"/>
                </a:solidFill>
                <a:latin typeface="Calibri"/>
                <a:ea typeface="Calibri"/>
                <a:cs typeface="Calibri"/>
                <a:sym typeface="Calibri"/>
              </a:rPr>
              <a:t>Q.	</a:t>
            </a:r>
            <a:r>
              <a:rPr lang="en-US" sz="2400">
                <a:latin typeface="Calibri"/>
                <a:ea typeface="Calibri"/>
                <a:cs typeface="Calibri"/>
                <a:sym typeface="Calibri"/>
              </a:rPr>
              <a:t>Why EMA is better than SMA? </a:t>
            </a:r>
            <a:endParaRPr sz="2400">
              <a:latin typeface="Calibri"/>
              <a:ea typeface="Calibri"/>
              <a:cs typeface="Calibri"/>
              <a:sym typeface="Calibri"/>
            </a:endParaRPr>
          </a:p>
        </p:txBody>
      </p:sp>
      <p:sp>
        <p:nvSpPr>
          <p:cNvPr id="146" name="Google Shape;146;p10"/>
          <p:cNvSpPr txBox="1"/>
          <p:nvPr/>
        </p:nvSpPr>
        <p:spPr>
          <a:xfrm>
            <a:off x="3531850" y="2939550"/>
            <a:ext cx="6096000" cy="9789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2400">
                <a:solidFill>
                  <a:srgbClr val="38761D"/>
                </a:solidFill>
                <a:latin typeface="Calibri"/>
                <a:ea typeface="Calibri"/>
                <a:cs typeface="Calibri"/>
                <a:sym typeface="Calibri"/>
              </a:rPr>
              <a:t>Ans.</a:t>
            </a:r>
            <a:r>
              <a:rPr lang="en-US" sz="2400">
                <a:latin typeface="Calibri"/>
                <a:ea typeface="Calibri"/>
                <a:cs typeface="Calibri"/>
                <a:sym typeface="Calibri"/>
              </a:rPr>
              <a:t>  In EMA recent candles are given more importance.</a:t>
            </a:r>
            <a:endParaRPr sz="2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6ff2fe9a183a70a7_0"/>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53" name="Google Shape;153;g6ff2fe9a183a70a7_0"/>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SMA - 9</a:t>
            </a:r>
            <a:endParaRPr sz="3600" cap="none">
              <a:latin typeface="Arial Rounded"/>
              <a:ea typeface="Arial Rounded"/>
              <a:cs typeface="Arial Rounded"/>
              <a:sym typeface="Arial Rounded"/>
            </a:endParaRPr>
          </a:p>
        </p:txBody>
      </p:sp>
      <p:pic>
        <p:nvPicPr>
          <p:cNvPr id="154" name="Google Shape;154;g6ff2fe9a183a70a7_0"/>
          <p:cNvPicPr preferRelativeResize="0"/>
          <p:nvPr/>
        </p:nvPicPr>
        <p:blipFill>
          <a:blip r:embed="rId3">
            <a:alphaModFix/>
          </a:blip>
          <a:stretch>
            <a:fillRect/>
          </a:stretch>
        </p:blipFill>
        <p:spPr>
          <a:xfrm>
            <a:off x="304800" y="1230325"/>
            <a:ext cx="11582401" cy="526585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7b722692d8_1_31"/>
          <p:cNvSpPr txBox="1"/>
          <p:nvPr>
            <p:ph idx="1" type="body"/>
          </p:nvPr>
        </p:nvSpPr>
        <p:spPr>
          <a:xfrm>
            <a:off x="609600" y="1600201"/>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61" name="Google Shape;161;g27b722692d8_1_31"/>
          <p:cNvSpPr txBox="1"/>
          <p:nvPr>
            <p:ph type="title"/>
          </p:nvPr>
        </p:nvSpPr>
        <p:spPr>
          <a:xfrm>
            <a:off x="0" y="0"/>
            <a:ext cx="12192000" cy="773100"/>
          </a:xfrm>
          <a:prstGeom prst="rect">
            <a:avLst/>
          </a:prstGeom>
          <a:noFill/>
          <a:ln cap="flat" cmpd="sng" w="38100">
            <a:solidFill>
              <a:schemeClr val="dk1"/>
            </a:solidFill>
            <a:prstDash val="solid"/>
            <a:miter lim="800000"/>
            <a:headEnd len="sm" w="sm" type="none"/>
            <a:tailEnd len="sm" w="sm" type="none"/>
          </a:ln>
        </p:spPr>
        <p:txBody>
          <a:bodyPr anchorCtr="0" anchor="ctr" bIns="45150" lIns="90300" spcFirstLastPara="1" rIns="90300" wrap="square" tIns="45150">
            <a:normAutofit/>
          </a:bodyPr>
          <a:lstStyle/>
          <a:p>
            <a:pPr indent="0" lvl="0" marL="0" rtl="0" algn="ctr">
              <a:lnSpc>
                <a:spcPct val="100000"/>
              </a:lnSpc>
              <a:spcBef>
                <a:spcPts val="0"/>
              </a:spcBef>
              <a:spcAft>
                <a:spcPts val="0"/>
              </a:spcAft>
              <a:buClr>
                <a:schemeClr val="dk1"/>
              </a:buClr>
              <a:buSzPts val="4000"/>
              <a:buFont typeface="Calibri"/>
              <a:buNone/>
            </a:pPr>
            <a:r>
              <a:rPr lang="en-US" sz="3600">
                <a:latin typeface="Arial Rounded"/>
                <a:ea typeface="Arial Rounded"/>
                <a:cs typeface="Arial Rounded"/>
                <a:sym typeface="Arial Rounded"/>
              </a:rPr>
              <a:t>SMA - 9 vs 20</a:t>
            </a:r>
            <a:endParaRPr sz="3600" cap="none">
              <a:latin typeface="Arial Rounded"/>
              <a:ea typeface="Arial Rounded"/>
              <a:cs typeface="Arial Rounded"/>
              <a:sym typeface="Arial Rounded"/>
            </a:endParaRPr>
          </a:p>
        </p:txBody>
      </p:sp>
      <p:pic>
        <p:nvPicPr>
          <p:cNvPr id="162" name="Google Shape;162;g27b722692d8_1_31"/>
          <p:cNvPicPr preferRelativeResize="0"/>
          <p:nvPr/>
        </p:nvPicPr>
        <p:blipFill>
          <a:blip r:embed="rId3">
            <a:alphaModFix/>
          </a:blip>
          <a:stretch>
            <a:fillRect/>
          </a:stretch>
        </p:blipFill>
        <p:spPr>
          <a:xfrm>
            <a:off x="218325" y="1197325"/>
            <a:ext cx="11755348" cy="5331851"/>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